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9" r:id="rId1"/>
    <p:sldMasterId id="2147483822" r:id="rId2"/>
  </p:sldMasterIdLst>
  <p:notesMasterIdLst>
    <p:notesMasterId r:id="rId24"/>
  </p:notesMasterIdLst>
  <p:handoutMasterIdLst>
    <p:handoutMasterId r:id="rId25"/>
  </p:handoutMasterIdLst>
  <p:sldIdLst>
    <p:sldId id="330" r:id="rId3"/>
    <p:sldId id="379" r:id="rId4"/>
    <p:sldId id="401" r:id="rId5"/>
    <p:sldId id="403" r:id="rId6"/>
    <p:sldId id="374" r:id="rId7"/>
    <p:sldId id="394" r:id="rId8"/>
    <p:sldId id="382" r:id="rId9"/>
    <p:sldId id="395" r:id="rId10"/>
    <p:sldId id="375" r:id="rId11"/>
    <p:sldId id="391" r:id="rId12"/>
    <p:sldId id="396" r:id="rId13"/>
    <p:sldId id="404" r:id="rId14"/>
    <p:sldId id="392" r:id="rId15"/>
    <p:sldId id="405" r:id="rId16"/>
    <p:sldId id="376" r:id="rId17"/>
    <p:sldId id="406" r:id="rId18"/>
    <p:sldId id="407" r:id="rId19"/>
    <p:sldId id="377" r:id="rId20"/>
    <p:sldId id="411" r:id="rId21"/>
    <p:sldId id="412" r:id="rId22"/>
    <p:sldId id="321" r:id="rId23"/>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5CE763AF-8B66-974A-BB24-59469C26D598}">
          <p14:sldIdLst>
            <p14:sldId id="330"/>
            <p14:sldId id="379"/>
            <p14:sldId id="401"/>
            <p14:sldId id="403"/>
            <p14:sldId id="374"/>
            <p14:sldId id="394"/>
            <p14:sldId id="382"/>
            <p14:sldId id="395"/>
            <p14:sldId id="375"/>
            <p14:sldId id="391"/>
            <p14:sldId id="396"/>
            <p14:sldId id="404"/>
            <p14:sldId id="392"/>
            <p14:sldId id="405"/>
            <p14:sldId id="376"/>
            <p14:sldId id="406"/>
            <p14:sldId id="407"/>
            <p14:sldId id="377"/>
            <p14:sldId id="411"/>
            <p14:sldId id="412"/>
            <p14:sldId id="321"/>
          </p14:sldIdLst>
        </p14:section>
        <p14:section name="Untitled Section" id="{86604B85-C017-2045-8011-75D4EAD5EA5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1CD5CE"/>
    <a:srgbClr val="BE3CD5"/>
    <a:srgbClr val="FF8181"/>
    <a:srgbClr val="BF3F6D"/>
    <a:srgbClr val="933154"/>
    <a:srgbClr val="71EC34"/>
    <a:srgbClr val="C2F6C3"/>
    <a:srgbClr val="660066"/>
    <a:srgbClr val="6AE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6535" autoAdjust="0"/>
  </p:normalViewPr>
  <p:slideViewPr>
    <p:cSldViewPr showGuides="1">
      <p:cViewPr varScale="1">
        <p:scale>
          <a:sx n="97" d="100"/>
          <a:sy n="97" d="100"/>
        </p:scale>
        <p:origin x="19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3" d="100"/>
        <a:sy n="63" d="100"/>
      </p:scale>
      <p:origin x="0" y="0"/>
    </p:cViewPr>
  </p:sorterViewPr>
  <p:notesViewPr>
    <p:cSldViewPr showGuides="1">
      <p:cViewPr varScale="1">
        <p:scale>
          <a:sx n="82" d="100"/>
          <a:sy n="82" d="100"/>
        </p:scale>
        <p:origin x="-242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19704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1CEC080D-38E4-47D5-8876-DBF68EE36159}" type="datetime1">
              <a:rPr lang="de-DE" smtClean="0"/>
              <a:pPr>
                <a:defRPr/>
              </a:pPr>
              <a:t>11.01.2016</a:t>
            </a:fld>
            <a:endParaRPr lang="de-DE"/>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AB5DBA3-DFF6-4CFC-93DE-3F08A0E43ADF}" type="slidenum">
              <a:rPr lang="de-DE"/>
              <a:pPr>
                <a:defRPr/>
              </a:pPr>
              <a:t>‹#›</a:t>
            </a:fld>
            <a:endParaRPr lang="de-DE"/>
          </a:p>
        </p:txBody>
      </p:sp>
    </p:spTree>
    <p:extLst>
      <p:ext uri="{BB962C8B-B14F-4D97-AF65-F5344CB8AC3E}">
        <p14:creationId xmlns:p14="http://schemas.microsoft.com/office/powerpoint/2010/main" val="387665958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Date Placehold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Slide Number Placeholder 4"/>
          <p:cNvSpPr>
            <a:spLocks noGrp="1"/>
          </p:cNvSpPr>
          <p:nvPr>
            <p:ph type="sldNum" sz="quarter" idx="11"/>
          </p:nvPr>
        </p:nvSpPr>
        <p:spPr/>
        <p:txBody>
          <a:bodyPr/>
          <a:lstStyle/>
          <a:p>
            <a:pPr>
              <a:defRPr/>
            </a:pPr>
            <a:fld id="{6AB5DBA3-DFF6-4CFC-93DE-3F08A0E43ADF}" type="slidenum">
              <a:rPr lang="de-DE" smtClean="0"/>
              <a:pPr>
                <a:defRPr/>
              </a:pPr>
              <a:t>1</a:t>
            </a:fld>
            <a:endParaRPr lang="de-DE"/>
          </a:p>
        </p:txBody>
      </p:sp>
    </p:spTree>
    <p:extLst>
      <p:ext uri="{BB962C8B-B14F-4D97-AF65-F5344CB8AC3E}">
        <p14:creationId xmlns:p14="http://schemas.microsoft.com/office/powerpoint/2010/main" val="1484077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Reliability of different components in the system might be exposed to common uncertainty sources, and thus,</a:t>
            </a:r>
            <a:r>
              <a:rPr lang="en-US" baseline="0" dirty="0" smtClean="0"/>
              <a:t> correlated</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Common sources of uncertainty in reliability stand</a:t>
            </a:r>
            <a:r>
              <a:rPr lang="en-US" baseline="0" dirty="0" smtClean="0"/>
              <a:t> for c</a:t>
            </a:r>
            <a:r>
              <a:rPr lang="en-US" dirty="0" smtClean="0"/>
              <a:t>omponents in the same package which are exposed to similar changes in their ambient temperature, devices from the same technology that are vulnerable to similar failure modes and effects, products from the same manufacturer</a:t>
            </a:r>
            <a:r>
              <a:rPr lang="en-US" baseline="0" dirty="0" smtClean="0"/>
              <a:t> with similar lifetime distribution, </a:t>
            </a:r>
            <a:r>
              <a:rPr lang="en-US" dirty="0" smtClean="0"/>
              <a:t>as</a:t>
            </a:r>
            <a:r>
              <a:rPr lang="en-US" baseline="0" dirty="0" smtClean="0"/>
              <a:t> well as c</a:t>
            </a:r>
            <a:r>
              <a:rPr lang="en-US" dirty="0" smtClean="0"/>
              <a:t>ommunicating/cooperating parts of the system being under similar workload.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show the importance</a:t>
            </a:r>
            <a:r>
              <a:rPr lang="en-US" baseline="0" dirty="0" smtClean="0"/>
              <a:t> of considering uncertainty correlation, this example shows the uncertainty distribution of MTTF calculated for an implementation of an H264 encoder/decoder. Here two cases are considered: the red curve shows the case when the reliability uncertainty of the components are treated independently, whereas the blue curve indicates the case when they are considered correlated. Here, we can see that the resulting distribution and quantiles for the non-correlated uncertainty are far off the theoretical upper and lower bounds, and are significantly different from those for the correlated uncertainty. Therefore, to provide valid and more accurate uncertainty analysis we aim at modeling such correlations among different components in the proposed uncertainty-aware reliability analysis.</a:t>
            </a:r>
            <a:endParaRPr lang="en-US" dirty="0" smtClean="0"/>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10</a:t>
            </a:fld>
            <a:endParaRPr lang="de-DE"/>
          </a:p>
        </p:txBody>
      </p:sp>
    </p:spTree>
    <p:extLst>
      <p:ext uri="{BB962C8B-B14F-4D97-AF65-F5344CB8AC3E}">
        <p14:creationId xmlns:p14="http://schemas.microsoft.com/office/powerpoint/2010/main" val="350103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Our correlation</a:t>
            </a:r>
            <a:r>
              <a:rPr lang="en-US" baseline="0" noProof="0" dirty="0" smtClean="0"/>
              <a:t> model considers each component to be exposed to an either independent or correlated uncertainty.</a:t>
            </a:r>
          </a:p>
          <a:p>
            <a:r>
              <a:rPr lang="en-US" baseline="0" noProof="0" dirty="0" smtClean="0"/>
              <a:t>In the former case, samples from its uncertain parameter, here its failure rate, are generated independent of those for the other components.</a:t>
            </a:r>
          </a:p>
          <a:p>
            <a:r>
              <a:rPr lang="en-US" baseline="0" noProof="0" dirty="0" smtClean="0"/>
              <a:t>On the other hand, being exposed to the same uncertainty source, multiple components can form a correlation group and be considered together in the sampling process.</a:t>
            </a:r>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11</a:t>
            </a:fld>
            <a:endParaRPr lang="de-DE"/>
          </a:p>
        </p:txBody>
      </p:sp>
    </p:spTree>
    <p:extLst>
      <p:ext uri="{BB962C8B-B14F-4D97-AF65-F5344CB8AC3E}">
        <p14:creationId xmlns:p14="http://schemas.microsoft.com/office/powerpoint/2010/main" val="958836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r>
                  <a:rPr lang="en-US" dirty="0" smtClean="0"/>
                  <a:t>To sample from arbitrary distributions while considering</a:t>
                </a:r>
                <a:r>
                  <a:rPr lang="en-US" baseline="0" dirty="0" smtClean="0"/>
                  <a:t> correlation, we propose a method based on considering common quantile representation of each component in a correlation group. </a:t>
                </a:r>
              </a:p>
              <a:p>
                <a:r>
                  <a:rPr lang="en-US" dirty="0" smtClean="0"/>
                  <a:t>In each correlation group, instead of sampling for</a:t>
                </a:r>
                <a:r>
                  <a:rPr lang="en-US" baseline="0" dirty="0" smtClean="0"/>
                  <a:t> the components independently, we </a:t>
                </a:r>
                <a:r>
                  <a:rPr lang="en-US" dirty="0" smtClean="0"/>
                  <a:t>take a sample from a uniform distribution between 0 and 1 for each group, representing its common quantile.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for each component in a group we</a:t>
                </a:r>
                <a:r>
                  <a:rPr lang="en-US" dirty="0" smtClean="0"/>
                  <a:t> return the corresponding point where</a:t>
                </a:r>
                <a:r>
                  <a:rPr lang="en-US" baseline="0" dirty="0" smtClean="0"/>
                  <a:t> its distributions reach this quantile value. Using </a:t>
                </a:r>
                <a:r>
                  <a:rPr lang="en-US" dirty="0" smtClean="0"/>
                  <a:t>inverse cumulative function </a:t>
                </a:r>
                <a14:m>
                  <m:oMath xmlns:m="http://schemas.openxmlformats.org/officeDocument/2006/math">
                    <m:sSup>
                      <m:sSupPr>
                        <m:ctrlPr>
                          <a:rPr lang="de-DE" i="1" smtClean="0">
                            <a:solidFill>
                              <a:srgbClr val="FF0000"/>
                            </a:solidFill>
                            <a:latin typeface="Cambria Math" panose="02040503050406030204" pitchFamily="18" charset="0"/>
                          </a:rPr>
                        </m:ctrlPr>
                      </m:sSupPr>
                      <m:e>
                        <m:r>
                          <a:rPr lang="de-DE" b="1" i="1" smtClean="0">
                            <a:solidFill>
                              <a:srgbClr val="FF0000"/>
                            </a:solidFill>
                            <a:latin typeface="Cambria Math" panose="02040503050406030204" pitchFamily="18" charset="0"/>
                          </a:rPr>
                          <m:t>𝑭</m:t>
                        </m:r>
                      </m:e>
                      <m:sup>
                        <m:r>
                          <a:rPr lang="de-DE" b="1" i="1" smtClean="0">
                            <a:solidFill>
                              <a:srgbClr val="FF0000"/>
                            </a:solidFill>
                            <a:latin typeface="Cambria Math" panose="02040503050406030204" pitchFamily="18" charset="0"/>
                          </a:rPr>
                          <m:t>−</m:t>
                        </m:r>
                        <m:r>
                          <a:rPr lang="de-DE" b="1" i="1" smtClean="0">
                            <a:solidFill>
                              <a:srgbClr val="FF0000"/>
                            </a:solidFill>
                            <a:latin typeface="Cambria Math" panose="02040503050406030204" pitchFamily="18" charset="0"/>
                          </a:rPr>
                          <m:t>𝟏</m:t>
                        </m:r>
                      </m:sup>
                    </m:sSup>
                    <m:d>
                      <m:dPr>
                        <m:ctrlPr>
                          <a:rPr lang="de-DE" i="1" smtClean="0">
                            <a:solidFill>
                              <a:srgbClr val="FF0000"/>
                            </a:solidFill>
                            <a:latin typeface="Cambria Math" panose="02040503050406030204" pitchFamily="18" charset="0"/>
                          </a:rPr>
                        </m:ctrlPr>
                      </m:dPr>
                      <m:e>
                        <m:r>
                          <a:rPr lang="de-DE" b="1" i="1" smtClean="0">
                            <a:solidFill>
                              <a:srgbClr val="FF0000"/>
                            </a:solidFill>
                            <a:latin typeface="Cambria Math" panose="02040503050406030204" pitchFamily="18" charset="0"/>
                          </a:rPr>
                          <m:t>𝒒</m:t>
                        </m:r>
                      </m:e>
                    </m:d>
                  </m:oMath>
                </a14:m>
                <a:r>
                  <a:rPr lang="en-US" dirty="0" smtClean="0"/>
                  <a:t>.</a:t>
                </a:r>
              </a:p>
              <a:p>
                <a:r>
                  <a:rPr lang="en-US" dirty="0" smtClean="0"/>
                  <a:t>For</a:t>
                </a:r>
                <a:r>
                  <a:rPr lang="en-US" baseline="0" dirty="0" smtClean="0"/>
                  <a:t> example, assume two components A , left, and B, right, are in a correlation group.  Above we have the cumulative density function and we take a sample </a:t>
                </a:r>
                <a:r>
                  <a:rPr lang="en-US" baseline="0" dirty="0" err="1" smtClean="0"/>
                  <a:t>q_i</a:t>
                </a:r>
                <a:r>
                  <a:rPr lang="en-US" baseline="0" dirty="0" smtClean="0"/>
                  <a:t> between 0 and 1 to represent the common quantile probability of the group. The corresponding point can be then found . </a:t>
                </a:r>
              </a:p>
              <a:p>
                <a:r>
                  <a:rPr lang="en-US" baseline="0" dirty="0" smtClean="0"/>
                  <a:t>Although the quantiles are the same, since distributions are heterogeneous, different points can be found for different components.</a:t>
                </a:r>
              </a:p>
              <a:p>
                <a:r>
                  <a:rPr lang="en-US" baseline="0" dirty="0" smtClean="0"/>
                  <a:t>Due to arbitrary uncertainty distribution, the correlation coefficients would differ among components in the same group, however, a correlation coefficient of 1 always holds in the quantile space since the all components are sampled through the same quantile probability.</a:t>
                </a:r>
              </a:p>
            </p:txBody>
          </p:sp>
        </mc:Choice>
        <mc:Fallback xmlns="">
          <p:sp>
            <p:nvSpPr>
              <p:cNvPr id="3" name="Notizenplatzhalter 2"/>
              <p:cNvSpPr>
                <a:spLocks noGrp="1"/>
              </p:cNvSpPr>
              <p:nvPr>
                <p:ph type="body" idx="1"/>
              </p:nvPr>
            </p:nvSpPr>
            <p:spPr/>
            <p:txBody>
              <a:bodyPr/>
              <a:lstStyle/>
              <a:p>
                <a:r>
                  <a:rPr lang="en-US" dirty="0" smtClean="0"/>
                  <a:t>To sample from arbitrary distributions while considering</a:t>
                </a:r>
                <a:r>
                  <a:rPr lang="en-US" baseline="0" dirty="0" smtClean="0"/>
                  <a:t> correlation, we propose a method based on considering common quantile representation of each component in a correlation group. </a:t>
                </a:r>
              </a:p>
              <a:p>
                <a:r>
                  <a:rPr lang="en-US" dirty="0" smtClean="0"/>
                  <a:t>In each correlation group, instead of sampling for</a:t>
                </a:r>
                <a:r>
                  <a:rPr lang="en-US" baseline="0" dirty="0" smtClean="0"/>
                  <a:t> the components independently, we </a:t>
                </a:r>
                <a:r>
                  <a:rPr lang="en-US" dirty="0" smtClean="0"/>
                  <a:t>take a sample from a uniform distribution between 0 and 1 for each group, representing its common quantile.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for each component in a group we</a:t>
                </a:r>
                <a:r>
                  <a:rPr lang="en-US" dirty="0" smtClean="0"/>
                  <a:t> return the corresponding point where</a:t>
                </a:r>
                <a:r>
                  <a:rPr lang="en-US" baseline="0" dirty="0" smtClean="0"/>
                  <a:t> its distributions reach this quantile value. Using </a:t>
                </a:r>
                <a:r>
                  <a:rPr lang="en-US" dirty="0" smtClean="0"/>
                  <a:t>inverse cumulative function </a:t>
                </a:r>
                <a:r>
                  <a:rPr lang="de-DE" b="1" i="0" smtClean="0">
                    <a:solidFill>
                      <a:srgbClr val="FF0000"/>
                    </a:solidFill>
                    <a:latin typeface="Cambria Math" panose="02040503050406030204" pitchFamily="18" charset="0"/>
                  </a:rPr>
                  <a:t>𝑭^(−𝟏) </a:t>
                </a:r>
                <a:r>
                  <a:rPr lang="de-DE" i="0" smtClean="0">
                    <a:solidFill>
                      <a:srgbClr val="FF0000"/>
                    </a:solidFill>
                    <a:latin typeface="Cambria Math" panose="02040503050406030204" pitchFamily="18" charset="0"/>
                  </a:rPr>
                  <a:t>(</a:t>
                </a:r>
                <a:r>
                  <a:rPr lang="de-DE" b="1" i="0" smtClean="0">
                    <a:solidFill>
                      <a:srgbClr val="FF0000"/>
                    </a:solidFill>
                    <a:latin typeface="Cambria Math" panose="02040503050406030204" pitchFamily="18" charset="0"/>
                  </a:rPr>
                  <a:t>𝒒)</a:t>
                </a:r>
                <a:r>
                  <a:rPr lang="en-US" dirty="0" smtClean="0"/>
                  <a:t>.</a:t>
                </a:r>
              </a:p>
              <a:p>
                <a:r>
                  <a:rPr lang="en-US" dirty="0" smtClean="0"/>
                  <a:t>For</a:t>
                </a:r>
                <a:r>
                  <a:rPr lang="en-US" baseline="0" dirty="0" smtClean="0"/>
                  <a:t> example, assume two components A , left, and B, right, are in a correlation group.  Above we have the cumulative density function and we take a sample </a:t>
                </a:r>
                <a:r>
                  <a:rPr lang="en-US" baseline="0" dirty="0" err="1" smtClean="0"/>
                  <a:t>q_i</a:t>
                </a:r>
                <a:r>
                  <a:rPr lang="en-US" baseline="0" dirty="0" smtClean="0"/>
                  <a:t> between 0 and 1 to represent the common quantile probability of the group. The corresponding point can be then found . </a:t>
                </a:r>
              </a:p>
              <a:p>
                <a:r>
                  <a:rPr lang="en-US" baseline="0" dirty="0" smtClean="0"/>
                  <a:t>Although the quantiles are the same, since distributions are heterogeneous, different points can be found for different components.</a:t>
                </a:r>
              </a:p>
              <a:p>
                <a:r>
                  <a:rPr lang="en-US" baseline="0" dirty="0" smtClean="0"/>
                  <a:t>Due to arbitrary uncertainty distribution, the correlation coefficients would differ among components in the same group, however, a correlation coefficient of 1 always holds in the quantile space since the all components are sampled through the same quantile probability.</a:t>
                </a:r>
              </a:p>
            </p:txBody>
          </p:sp>
        </mc:Fallback>
      </mc:AlternateContent>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12</a:t>
            </a:fld>
            <a:endParaRPr lang="de-DE"/>
          </a:p>
        </p:txBody>
      </p:sp>
    </p:spTree>
    <p:extLst>
      <p:ext uri="{BB962C8B-B14F-4D97-AF65-F5344CB8AC3E}">
        <p14:creationId xmlns:p14="http://schemas.microsoft.com/office/powerpoint/2010/main" val="447620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Existing uncertainty-aware optimization techniques</a:t>
            </a:r>
            <a:r>
              <a:rPr lang="en-US" baseline="0" dirty="0" smtClean="0"/>
              <a:t> </a:t>
            </a:r>
            <a:r>
              <a:rPr lang="en-US" dirty="0" smtClean="0"/>
              <a:t>typically assume the design objective to be certain.</a:t>
            </a:r>
          </a:p>
          <a:p>
            <a:r>
              <a:rPr lang="en-US" dirty="0" smtClean="0"/>
              <a:t>The</a:t>
            </a:r>
            <a:r>
              <a:rPr lang="en-US" baseline="0" dirty="0" smtClean="0"/>
              <a:t> uncertainty-aware approaches also require uncertain design objectives to be a single value representing a statistical property of its uncertainty or to follow known, homogenous distributions. </a:t>
            </a:r>
          </a:p>
          <a:p>
            <a:r>
              <a:rPr lang="en-US" baseline="0" dirty="0" smtClean="0"/>
              <a:t>Nonetheless, the uncertainty in design objectives may follow any arbitrary distribution according the measured field data.  </a:t>
            </a:r>
            <a:r>
              <a:rPr lang="en-US" dirty="0" smtClean="0"/>
              <a:t> </a:t>
            </a:r>
          </a:p>
          <a:p>
            <a:r>
              <a:rPr lang="en-US" dirty="0" smtClean="0"/>
              <a:t>Moreover, considering only one statistical property might not be enough to achieve efficient</a:t>
            </a:r>
            <a:r>
              <a:rPr lang="en-US" baseline="0" dirty="0" smtClean="0"/>
              <a:t>, safe comparison as I previously said.</a:t>
            </a:r>
          </a:p>
          <a:p>
            <a:r>
              <a:rPr lang="en-US" baseline="0" dirty="0" smtClean="0"/>
              <a:t>Therefore, an uncertainty-aware optimization technique should take advantage of different statistical details of the uncertainty distribution, and dynamically adopt the comparison criterion to the proper property to provide accurate, yet fast comparison. </a:t>
            </a:r>
          </a:p>
          <a:p>
            <a:r>
              <a:rPr lang="en-US" dirty="0" smtClean="0"/>
              <a:t>Assume we intend</a:t>
            </a:r>
            <a:r>
              <a:rPr lang="en-US" baseline="0" dirty="0" smtClean="0"/>
              <a:t> to compare two uncertain objectives</a:t>
            </a:r>
            <a:r>
              <a:rPr lang="en-US" dirty="0" smtClean="0"/>
              <a:t>, considering the boundary cases cannot differentiate between these distributions</a:t>
            </a:r>
            <a:r>
              <a:rPr lang="en-US" baseline="0" dirty="0" smtClean="0"/>
              <a:t> and leads to k</a:t>
            </a:r>
            <a:r>
              <a:rPr lang="en-US" dirty="0" smtClean="0"/>
              <a:t>eeping</a:t>
            </a:r>
            <a:r>
              <a:rPr lang="en-US" baseline="0" dirty="0" smtClean="0"/>
              <a:t> both implementations incomparable which would increase the degree of indifference among different objectives and overflow the solution archive. </a:t>
            </a:r>
          </a:p>
          <a:p>
            <a:r>
              <a:rPr lang="en-US" baseline="0" dirty="0" smtClean="0"/>
              <a:t>Nonetheless, the designer  can exploit the statistical properties like mean, variance as well as quantile intervals according to the problem specific requirements to decide either to discard one implementation or to keep both.</a:t>
            </a:r>
            <a:endParaRPr lang="en-US" dirty="0" smtClean="0"/>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13</a:t>
            </a:fld>
            <a:endParaRPr lang="de-DE"/>
          </a:p>
        </p:txBody>
      </p:sp>
    </p:spTree>
    <p:extLst>
      <p:ext uri="{BB962C8B-B14F-4D97-AF65-F5344CB8AC3E}">
        <p14:creationId xmlns:p14="http://schemas.microsoft.com/office/powerpoint/2010/main" val="673278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The optimization framework is built upon</a:t>
            </a:r>
            <a:r>
              <a:rPr lang="en-US" baseline="0" noProof="0" dirty="0" smtClean="0"/>
              <a:t> multi-objective meta-heuristic optimization which is applicable to a wide range of problems and is capable of fast multi-objective convergence. Here, each uncertain objective is considered as a distribution which is represented by either a set of samples or a set of </a:t>
            </a:r>
            <a:r>
              <a:rPr lang="en-US" dirty="0" smtClean="0"/>
              <a:t>statistical properties such as mean and variance. The latter representation is preferred</a:t>
            </a:r>
            <a:r>
              <a:rPr lang="en-US" baseline="0" dirty="0" smtClean="0"/>
              <a:t> due to its lower overhead.</a:t>
            </a:r>
            <a:endParaRPr lang="en-US" baseline="0" noProof="0" dirty="0" smtClean="0"/>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14</a:t>
            </a:fld>
            <a:endParaRPr lang="de-DE"/>
          </a:p>
        </p:txBody>
      </p:sp>
    </p:spTree>
    <p:extLst>
      <p:ext uri="{BB962C8B-B14F-4D97-AF65-F5344CB8AC3E}">
        <p14:creationId xmlns:p14="http://schemas.microsoft.com/office/powerpoint/2010/main" val="2794363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To enable the optimization of uncertain objectives, we proposed an adaptive dominance criterion based on a three-stage compare operator to distinguish between individual objectives being compared.</a:t>
            </a:r>
          </a:p>
          <a:p>
            <a:r>
              <a:rPr lang="en-US" dirty="0" smtClean="0"/>
              <a:t>In the first stage the bounds are compared, if the worst-case of the objective A excels the best case of the objective B, A is always better than B and then preferred.</a:t>
            </a:r>
          </a:p>
          <a:p>
            <a:r>
              <a:rPr lang="en-US" dirty="0" smtClean="0"/>
              <a:t>Since reliability optimization is a maximization problem, being better is denoted by greater sign. </a:t>
            </a:r>
          </a:p>
          <a:p>
            <a:r>
              <a:rPr lang="en-US" dirty="0" smtClean="0"/>
              <a:t>If no preference can be made according to the bounds, we compare the average cases such as mean or median so that the one with considerably better average case is preferred. A threshold value ε is introduced in order to determine how much an objective should be greater than the other in average case to be chosen.</a:t>
            </a:r>
          </a:p>
          <a:p>
            <a:r>
              <a:rPr lang="en-US" dirty="0" smtClean="0"/>
              <a:t>Its value can be determined by the designer according to the objective criticality and problem specific requirements </a:t>
            </a:r>
          </a:p>
          <a:p>
            <a:r>
              <a:rPr lang="en-US" dirty="0" smtClean="0"/>
              <a:t>the interval between average metric (mean, etc.) should be significant in proportion to the whole interval covered by two objectives</a:t>
            </a:r>
          </a:p>
          <a:p>
            <a:r>
              <a:rPr lang="en-US" dirty="0" smtClean="0"/>
              <a:t>If the objectives are not comparable using the average metric the one with less deviation (variance, quantile intervals, etc.) will be preferred.</a:t>
            </a:r>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15</a:t>
            </a:fld>
            <a:endParaRPr lang="de-DE"/>
          </a:p>
        </p:txBody>
      </p:sp>
    </p:spTree>
    <p:extLst>
      <p:ext uri="{BB962C8B-B14F-4D97-AF65-F5344CB8AC3E}">
        <p14:creationId xmlns:p14="http://schemas.microsoft.com/office/powerpoint/2010/main" val="2802524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aseline="0" dirty="0" smtClean="0"/>
              <a:t>The Monte Carlo simulation needs 1000 evaluations to achieve a maximum error of 0.001 with 95% confidence for the expected value in our reliability analysis.</a:t>
            </a:r>
          </a:p>
          <a:p>
            <a:r>
              <a:rPr lang="en-US" baseline="0" dirty="0" smtClean="0"/>
              <a:t>However, the number of samples can be adaptively changed regarding the required confidence and the time overhead.</a:t>
            </a:r>
          </a:p>
          <a:p>
            <a:r>
              <a:rPr lang="en-US" baseline="0" dirty="0" smtClean="0"/>
              <a:t>The proposed uncertainty-aware reliability analysis and optimization are integrated in a DSE which uses the OPT4J optimization framework.</a:t>
            </a:r>
          </a:p>
          <a:p>
            <a:r>
              <a:rPr lang="en-US" baseline="0" dirty="0" smtClean="0"/>
              <a:t>We use the well-known Non-dominated Sorting Genetic Algorithm II (NSGA-II) with a population size of 25 during 100 generations.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evaluate the proposed analysis and optimization we use three test problems including a real-world and two synthetic with different complexity introduced by number of resources, tasks, mappings, and possible hardening variants.</a:t>
            </a:r>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16</a:t>
            </a:fld>
            <a:endParaRPr lang="de-DE"/>
          </a:p>
        </p:txBody>
      </p:sp>
    </p:spTree>
    <p:extLst>
      <p:ext uri="{BB962C8B-B14F-4D97-AF65-F5344CB8AC3E}">
        <p14:creationId xmlns:p14="http://schemas.microsoft.com/office/powerpoint/2010/main" val="763450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major execution time overhead in our uncertainty-aware design is imposed by the Monte Carlo simulation</a:t>
            </a:r>
            <a:r>
              <a:rPr lang="en-US" baseline="0" dirty="0" smtClean="0"/>
              <a:t> which re-evaluates the reliability model several times.</a:t>
            </a:r>
          </a:p>
          <a:p>
            <a:r>
              <a:rPr lang="en-US" baseline="0" dirty="0" smtClean="0"/>
              <a:t>The analysis time ignoring the Monte Carlo simulation equals the sum of the time required for construction and the time required for the evaluation of the reliability model. The Monte Carlo simulation only replicates the evaluation time by a factor of the number of samples. </a:t>
            </a:r>
          </a:p>
          <a:p>
            <a:r>
              <a:rPr lang="en-US" baseline="0" dirty="0" smtClean="0"/>
              <a:t>Since the evaluation can be performed in a polynomial time while model construction is of NP-hard complexity, the overall time overhead is acceptable.</a:t>
            </a:r>
          </a:p>
          <a:p>
            <a:r>
              <a:rPr lang="en-US" baseline="0" dirty="0" smtClean="0"/>
              <a:t>Here we see the result of evaluating the analysis time overhead for the used test problems for different redundancy level.</a:t>
            </a:r>
          </a:p>
          <a:p>
            <a:r>
              <a:rPr lang="en-US" baseline="0" dirty="0" smtClean="0"/>
              <a:t>The 100% redundancy means that all the tasks are duplicated for reliability improvement. </a:t>
            </a:r>
          </a:p>
          <a:p>
            <a:r>
              <a:rPr lang="en-US" baseline="0" dirty="0" smtClean="0"/>
              <a:t>Light curves show the evaluation time while the dark curves indicate the time required for the model construction.</a:t>
            </a:r>
          </a:p>
          <a:p>
            <a:r>
              <a:rPr lang="en-US" baseline="0" dirty="0" smtClean="0"/>
              <a:t>Note that the time axis is in log scale.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case of the first and third test problem, the blue and black curves, 1000 evaluations would impose an overhead of less than 65% at the highest redundancy level, while the second test case increases the analysis time with a factor of 82. However, the total analysis time for this case and for lower redundancy levels is still acceptable for a DSE. (considering the most complex test problem and the highest the analysis would take around 5.7 minutes per implementation and 9.7 days for the whole optimization. The proposed method is able to adaptively set epsilon and the number of samples with respect to the overhead and required confidence)</a:t>
            </a:r>
            <a:endParaRPr lang="en-US" dirty="0" smtClean="0"/>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17</a:t>
            </a:fld>
            <a:endParaRPr lang="de-DE"/>
          </a:p>
        </p:txBody>
      </p:sp>
    </p:spTree>
    <p:extLst>
      <p:ext uri="{BB962C8B-B14F-4D97-AF65-F5344CB8AC3E}">
        <p14:creationId xmlns:p14="http://schemas.microsoft.com/office/powerpoint/2010/main" val="3515845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Here we can see the optimization results for uncertain MTTF and cost achieved by our novel compare operator, shown in blue, and a common approach which compares only the average cases, shown in red.</a:t>
            </a:r>
          </a:p>
          <a:p>
            <a:r>
              <a:rPr lang="en-US" dirty="0" smtClean="0"/>
              <a:t>The goal is to</a:t>
            </a:r>
            <a:r>
              <a:rPr lang="en-US" baseline="0" dirty="0" smtClean="0"/>
              <a:t> reach top-left corner through</a:t>
            </a:r>
            <a:r>
              <a:rPr lang="en-US" dirty="0" smtClean="0"/>
              <a:t> maximizing MTTF and minimizing cost and also to minimize the confidence interval</a:t>
            </a:r>
            <a:r>
              <a:rPr lang="en-US" baseline="0" dirty="0" smtClean="0"/>
              <a:t> for these objective that means that smaller boxes is preferred.</a:t>
            </a:r>
            <a:r>
              <a:rPr lang="en-US" dirty="0" smtClean="0"/>
              <a:t> </a:t>
            </a:r>
          </a:p>
          <a:p>
            <a:r>
              <a:rPr lang="en-US" dirty="0" smtClean="0"/>
              <a:t>As can be seen, we have reached as good and even better optimization quality besides our success in finding implementations with less uncertainty. </a:t>
            </a:r>
          </a:p>
          <a:p>
            <a:endParaRPr lang="de-DE" dirty="0"/>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18</a:t>
            </a:fld>
            <a:endParaRPr lang="de-DE"/>
          </a:p>
        </p:txBody>
      </p:sp>
    </p:spTree>
    <p:extLst>
      <p:ext uri="{BB962C8B-B14F-4D97-AF65-F5344CB8AC3E}">
        <p14:creationId xmlns:p14="http://schemas.microsoft.com/office/powerpoint/2010/main" val="2514156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aseline="0" dirty="0" smtClean="0"/>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19</a:t>
            </a:fld>
            <a:endParaRPr lang="de-DE"/>
          </a:p>
        </p:txBody>
      </p:sp>
    </p:spTree>
    <p:extLst>
      <p:ext uri="{BB962C8B-B14F-4D97-AF65-F5344CB8AC3E}">
        <p14:creationId xmlns:p14="http://schemas.microsoft.com/office/powerpoint/2010/main" val="3349478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buFontTx/>
              <a:buChar char="-"/>
            </a:pPr>
            <a:r>
              <a:rPr lang="en-US" baseline="0" noProof="0" dirty="0" smtClean="0"/>
              <a:t>CRAU stands for … and its main idea is a cross-layer reliability analysis that decomposes the system architecture and its corresponding reliability model to tame analysis complexity at lower levels, and composes the reliability at system level from the reliability of decomposed parts. </a:t>
            </a:r>
          </a:p>
          <a:p>
            <a:pPr lvl="0">
              <a:buFontTx/>
              <a:buChar char="-"/>
            </a:pPr>
            <a:r>
              <a:rPr lang="en-US" baseline="0" noProof="0" dirty="0" smtClean="0"/>
              <a:t> due to analysis complexity, a decomposition into two cores is made</a:t>
            </a:r>
          </a:p>
          <a:p>
            <a:pPr lvl="1">
              <a:buFontTx/>
              <a:buChar char="-"/>
            </a:pPr>
            <a:r>
              <a:rPr lang="en-US" baseline="0" noProof="0" dirty="0" smtClean="0"/>
              <a:t>How can we get the reliability of a core?</a:t>
            </a:r>
          </a:p>
          <a:p>
            <a:pPr lvl="0">
              <a:buFontTx/>
              <a:buChar char="-"/>
            </a:pPr>
            <a:r>
              <a:rPr lang="en-US" baseline="0" noProof="0" dirty="0" smtClean="0"/>
              <a:t>Runtime information is sent to lower levels via adapters </a:t>
            </a:r>
          </a:p>
          <a:p>
            <a:pPr lvl="0">
              <a:buFontTx/>
              <a:buChar char="-"/>
            </a:pPr>
            <a:r>
              <a:rPr lang="en-US" baseline="0" noProof="0" dirty="0" smtClean="0"/>
              <a:t>This information is used by techniques or tools at low level for a concrete analysis </a:t>
            </a:r>
          </a:p>
          <a:p>
            <a:pPr lvl="0">
              <a:buFontTx/>
              <a:buChar char="-"/>
            </a:pPr>
            <a:r>
              <a:rPr lang="en-US" baseline="0" noProof="0" dirty="0" smtClean="0"/>
              <a:t>The analysis results are translated again by adapters and sent to higher levels and are used for a system-level analysis</a:t>
            </a:r>
          </a:p>
          <a:p>
            <a:pPr lvl="0">
              <a:buFontTx/>
              <a:buChar char="-"/>
            </a:pPr>
            <a:r>
              <a:rPr lang="en-US" baseline="0" noProof="0" dirty="0" smtClean="0"/>
              <a:t>One important effect: temperature-dependent defects</a:t>
            </a:r>
          </a:p>
          <a:p>
            <a:pPr lvl="0">
              <a:buFontTx/>
              <a:buChar char="-"/>
            </a:pPr>
            <a:r>
              <a:rPr lang="en-US" baseline="0" noProof="0" dirty="0" smtClean="0"/>
              <a:t>Derive temperature for each core</a:t>
            </a:r>
          </a:p>
          <a:p>
            <a:pPr lvl="0">
              <a:buFontTx/>
              <a:buChar char="-"/>
            </a:pPr>
            <a:r>
              <a:rPr lang="en-US" baseline="0" noProof="0" dirty="0" smtClean="0"/>
              <a:t>Use adapter to translate between temperature and reliability</a:t>
            </a:r>
          </a:p>
          <a:p>
            <a:pPr lvl="1">
              <a:buFontTx/>
              <a:buChar char="-"/>
            </a:pPr>
            <a:r>
              <a:rPr lang="en-US" baseline="0" noProof="0" dirty="0" smtClean="0"/>
              <a:t>Real-time calculus is used for workload analysis and power traces showing the processor’s activity or activation period are sent down</a:t>
            </a:r>
          </a:p>
          <a:p>
            <a:pPr lvl="1">
              <a:buFontTx/>
              <a:buChar char="-"/>
            </a:pPr>
            <a:r>
              <a:rPr lang="en-US" baseline="0" noProof="0" dirty="0" smtClean="0"/>
              <a:t>Temperature simulation is performed using </a:t>
            </a:r>
            <a:r>
              <a:rPr lang="en-US" baseline="0" noProof="0" dirty="0" err="1" smtClean="0"/>
              <a:t>HotSpot</a:t>
            </a:r>
            <a:r>
              <a:rPr lang="en-US" baseline="0" noProof="0" dirty="0" smtClean="0"/>
              <a:t> tool and traces are put into respective model (“Black’s Equation“)</a:t>
            </a:r>
          </a:p>
          <a:p>
            <a:pPr lvl="0">
              <a:buFontTx/>
              <a:buChar char="-"/>
            </a:pPr>
            <a:r>
              <a:rPr lang="en-US" baseline="0" noProof="0" dirty="0" smtClean="0"/>
              <a:t>At top, system is composed back again</a:t>
            </a:r>
            <a:endParaRPr lang="de-DE" dirty="0"/>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2</a:t>
            </a:fld>
            <a:endParaRPr lang="de-DE"/>
          </a:p>
        </p:txBody>
      </p:sp>
    </p:spTree>
    <p:extLst>
      <p:ext uri="{BB962C8B-B14F-4D97-AF65-F5344CB8AC3E}">
        <p14:creationId xmlns:p14="http://schemas.microsoft.com/office/powerpoint/2010/main" val="259547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aseline="0" dirty="0" smtClean="0"/>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20</a:t>
            </a:fld>
            <a:endParaRPr lang="de-DE"/>
          </a:p>
        </p:txBody>
      </p:sp>
    </p:spTree>
    <p:extLst>
      <p:ext uri="{BB962C8B-B14F-4D97-AF65-F5344CB8AC3E}">
        <p14:creationId xmlns:p14="http://schemas.microsoft.com/office/powerpoint/2010/main" val="139934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0"/>
              </a:spcBef>
              <a:spcAft>
                <a:spcPts val="1200"/>
              </a:spcAft>
            </a:pPr>
            <a:endParaRPr lang="en-US" sz="1200" dirty="0" smtClean="0"/>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3</a:t>
            </a:fld>
            <a:endParaRPr lang="de-DE"/>
          </a:p>
        </p:txBody>
      </p:sp>
    </p:spTree>
    <p:extLst>
      <p:ext uri="{BB962C8B-B14F-4D97-AF65-F5344CB8AC3E}">
        <p14:creationId xmlns:p14="http://schemas.microsoft.com/office/powerpoint/2010/main" val="285681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According to the RAP</a:t>
            </a:r>
            <a:r>
              <a:rPr lang="en-US" baseline="0" dirty="0" smtClean="0"/>
              <a:t> model, in each abstraction level, an analysis or simulation tool is used to transform the </a:t>
            </a:r>
            <a:r>
              <a:rPr lang="en-US" dirty="0" smtClean="0"/>
              <a:t>probabilistic</a:t>
            </a:r>
            <a:r>
              <a:rPr lang="en-US" baseline="0" dirty="0" smtClean="0"/>
              <a:t> model for bit flip received from the lower level to a model to be used at a higher level.</a:t>
            </a:r>
          </a:p>
          <a:p>
            <a:r>
              <a:rPr lang="en-US" baseline="0" dirty="0" smtClean="0"/>
              <a:t>Such </a:t>
            </a:r>
            <a:r>
              <a:rPr lang="en-US" dirty="0" smtClean="0"/>
              <a:t>error transformation/propagation </a:t>
            </a:r>
            <a:r>
              <a:rPr lang="en-US" baseline="0" dirty="0" smtClean="0"/>
              <a:t>is performed while considering the environment which includes the externally imposed workloads from the higher level and the fault exposure patterns obtained from the lower level as well as the design and structure of the system at the current level.   </a:t>
            </a:r>
          </a:p>
          <a:p>
            <a:r>
              <a:rPr lang="en-US" dirty="0" smtClean="0"/>
              <a:t>This well matches the idea of CRAU such that at each level of abstraction RAP can be used to transform the low level probabilistic model to upper levels and enable</a:t>
            </a:r>
            <a:r>
              <a:rPr lang="en-US" baseline="0" dirty="0" smtClean="0"/>
              <a:t> a system level reliability analysis.</a:t>
            </a:r>
            <a:endParaRPr lang="en-US" dirty="0" smtClean="0"/>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4</a:t>
            </a:fld>
            <a:endParaRPr lang="de-DE"/>
          </a:p>
        </p:txBody>
      </p:sp>
    </p:spTree>
    <p:extLst>
      <p:ext uri="{BB962C8B-B14F-4D97-AF65-F5344CB8AC3E}">
        <p14:creationId xmlns:p14="http://schemas.microsoft.com/office/powerpoint/2010/main" val="39881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The RAP model can be extended by consideration of</a:t>
            </a:r>
            <a:r>
              <a:rPr lang="en-US" baseline="0" noProof="0" dirty="0" smtClean="0"/>
              <a:t> uncertainty distributions rather than single value for the representation of bit flip probabilities.</a:t>
            </a:r>
            <a:endParaRPr lang="en-US" noProof="0" dirty="0" smtClean="0"/>
          </a:p>
          <a:p>
            <a:r>
              <a:rPr lang="en-US" noProof="0" dirty="0" smtClean="0"/>
              <a:t>Uncertainty</a:t>
            </a:r>
            <a:r>
              <a:rPr lang="de-DE" dirty="0" smtClean="0"/>
              <a:t> that is referred to in the CRAU project contains changes in the environment,</a:t>
            </a:r>
            <a:r>
              <a:rPr lang="de-DE" baseline="0" dirty="0" smtClean="0"/>
              <a:t> manufacturing and process variation as  well as fluctuations in the system‘s input.</a:t>
            </a:r>
          </a:p>
          <a:p>
            <a:r>
              <a:rPr lang="de-DE" dirty="0" smtClean="0"/>
              <a:t>The changes in the</a:t>
            </a:r>
            <a:r>
              <a:rPr lang="de-DE" baseline="0" dirty="0" smtClean="0"/>
              <a:t> environment can be seen as the variations in </a:t>
            </a:r>
            <a:r>
              <a:rPr lang="de-DE" dirty="0" smtClean="0"/>
              <a:t>temperature or moist as well as changes in the intensity</a:t>
            </a:r>
            <a:r>
              <a:rPr lang="de-DE" baseline="0" dirty="0" smtClean="0"/>
              <a:t> of</a:t>
            </a:r>
            <a:r>
              <a:rPr lang="de-DE" dirty="0" smtClean="0"/>
              <a:t> shocks, radiation, etc. </a:t>
            </a:r>
          </a:p>
          <a:p>
            <a:r>
              <a:rPr lang="de-DE" dirty="0" smtClean="0"/>
              <a:t>Fluctuations </a:t>
            </a:r>
            <a:r>
              <a:rPr lang="de-DE" baseline="0" dirty="0" smtClean="0"/>
              <a:t>in the inputs of the system‘s reliability model includes imprecisions in the quantification of component failure probabilities, aging, error propagation and correlation between component failures/aging, or errors in predicting the time interval for which reliability is evaluated, or the stochastic behavior due to runtime workload. </a:t>
            </a:r>
          </a:p>
          <a:p>
            <a:r>
              <a:rPr lang="de-DE" baseline="0" dirty="0" smtClean="0"/>
              <a:t>As an example of manufacturing tolerances, variations in </a:t>
            </a:r>
            <a:r>
              <a:rPr lang="en-US" baseline="0" dirty="0" smtClean="0"/>
              <a:t>oxide dimensions and supply voltage can change the probability of oxide breakdown mechanism, and therefore, significantly affect the device's Time-To-Failure (TTF) distribution which can then be propagated to system-level.</a:t>
            </a:r>
            <a:endParaRPr lang="de-DE" baseline="0" dirty="0" smtClean="0"/>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5</a:t>
            </a:fld>
            <a:endParaRPr lang="de-DE"/>
          </a:p>
        </p:txBody>
      </p:sp>
    </p:spTree>
    <p:extLst>
      <p:ext uri="{BB962C8B-B14F-4D97-AF65-F5344CB8AC3E}">
        <p14:creationId xmlns:p14="http://schemas.microsoft.com/office/powerpoint/2010/main" val="282507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6</a:t>
            </a:fld>
            <a:endParaRPr lang="de-DE"/>
          </a:p>
        </p:txBody>
      </p:sp>
    </p:spTree>
    <p:extLst>
      <p:ext uri="{BB962C8B-B14F-4D97-AF65-F5344CB8AC3E}">
        <p14:creationId xmlns:p14="http://schemas.microsoft.com/office/powerpoint/2010/main" val="139084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Uncertainty in reliability is getting more significant along with technology scaling and cannot be overlooked anymore.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As an example, </a:t>
            </a:r>
            <a:r>
              <a:rPr lang="en-US" sz="1200" dirty="0" err="1" smtClean="0"/>
              <a:t>Kaczer</a:t>
            </a:r>
            <a:r>
              <a:rPr lang="en-US" sz="1200" dirty="0" smtClean="0"/>
              <a:t> et al. have observed lifetime  variations induced by technology</a:t>
            </a:r>
            <a:r>
              <a:rPr lang="en-US" sz="1200" baseline="0" dirty="0" smtClean="0"/>
              <a:t> scaling.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Here they measure the changes in threshold voltage during NBTI stress time in multiple experiments and consider a lifetime criterion.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results are shown here for large technology of 280nm, left, and small size of 35nm with equal defect density that means much fewer defects are injected in the smaller device.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Considering the left plot, the best-case lifetime</a:t>
            </a:r>
            <a:r>
              <a:rPr lang="en-US" sz="1200" baseline="0" dirty="0" smtClean="0"/>
              <a:t> is one order of magnitude greater than the worst-case that makes it easy to get some notion of the device reliability.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However, in the right plot, the variation is much more significant where at worst-case the device is failed at the very beginning of its operation while at best-case it survived the stress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Such significant deviation from the expected lifetime necessitates the consideration of uncertainty in the reliability 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dirty="0" err="1" smtClean="0"/>
              <a:t>a.u</a:t>
            </a:r>
            <a:r>
              <a:rPr lang="en-US" sz="1200" dirty="0" smtClean="0"/>
              <a:t>. stands for angstrom unit,</a:t>
            </a:r>
            <a:r>
              <a:rPr lang="en-US" sz="1200" baseline="0" dirty="0" smtClean="0"/>
              <a:t> however, for threshold voltage the unit is reported in millivolts.</a:t>
            </a:r>
            <a:endParaRPr lang="en-US" dirty="0" smtClean="0"/>
          </a:p>
          <a:p>
            <a:endParaRPr lang="de-DE" dirty="0"/>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7</a:t>
            </a:fld>
            <a:endParaRPr lang="de-DE"/>
          </a:p>
        </p:txBody>
      </p:sp>
    </p:spTree>
    <p:extLst>
      <p:ext uri="{BB962C8B-B14F-4D97-AF65-F5344CB8AC3E}">
        <p14:creationId xmlns:p14="http://schemas.microsoft.com/office/powerpoint/2010/main" val="2431966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Existing</a:t>
            </a:r>
            <a:r>
              <a:rPr lang="de-DE" dirty="0" smtClean="0"/>
              <a:t> </a:t>
            </a:r>
            <a:r>
              <a:rPr lang="en-US" noProof="0" dirty="0" smtClean="0"/>
              <a:t>reliability</a:t>
            </a:r>
            <a:r>
              <a:rPr lang="de-DE" dirty="0" smtClean="0"/>
              <a:t> </a:t>
            </a:r>
            <a:r>
              <a:rPr lang="en-US" dirty="0" smtClean="0"/>
              <a:t>analysis</a:t>
            </a:r>
            <a:r>
              <a:rPr lang="de-DE" dirty="0" smtClean="0"/>
              <a:t> </a:t>
            </a:r>
            <a:r>
              <a:rPr lang="en-US" noProof="0" dirty="0" smtClean="0"/>
              <a:t>approaches mostly assume the reliability characteristics of the system components to be certainly known,</a:t>
            </a:r>
            <a:r>
              <a:rPr lang="en-US" baseline="0" noProof="0" dirty="0" smtClean="0"/>
              <a:t> or consider worst-case or average-cased reliability.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I bring an example to show the deficiency of such representations of reliability objectives.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Here, we have two uncertain objectives differently distributed within the same worst and best cases.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First, </a:t>
            </a:r>
            <a:r>
              <a:rPr lang="en-US" noProof="0" dirty="0" smtClean="0"/>
              <a:t>neglecting uncertainty renders the analysis unrealistic in many cases if</a:t>
            </a:r>
            <a:r>
              <a:rPr lang="en-US" baseline="0" noProof="0" dirty="0" smtClean="0"/>
              <a:t> the operational conditions vary from the test conditions and cannot be accurately predicted</a:t>
            </a:r>
            <a:r>
              <a:rPr lang="en-US"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It would result in a random point in this interval and ignores the statistical property of the distributions of these objectives.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Second, assuming the worst-case mission profiles is inefficient and inapplicable except for the design of highly safety-critical systems.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Here, it is so pessimistic in case of the second objective, in the red curve, and treats these objectives equally, leading to an inefficient optimization.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Ignoring the small possibility in the lower area of its interval shows a huge potential to design the system less pessimistically with yet a high confidence.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Third, considering the average case neglects </a:t>
            </a:r>
            <a:r>
              <a:rPr lang="en-US" noProof="0" dirty="0" smtClean="0"/>
              <a:t>the boundary</a:t>
            </a:r>
            <a:r>
              <a:rPr lang="en-US" baseline="0" noProof="0" dirty="0" smtClean="0"/>
              <a:t> cases which might brings safety issues in case of the second objective where worst-case reliability is much lower than the expectation and might be unacceptable for many applications.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Therefore, the analysis should provide more details about the uncertainty in order to help the designer make safe, yet efficient design decisions.</a:t>
            </a:r>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8</a:t>
            </a:fld>
            <a:endParaRPr lang="de-DE"/>
          </a:p>
        </p:txBody>
      </p:sp>
    </p:spTree>
    <p:extLst>
      <p:ext uri="{BB962C8B-B14F-4D97-AF65-F5344CB8AC3E}">
        <p14:creationId xmlns:p14="http://schemas.microsoft.com/office/powerpoint/2010/main" val="1045398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To calculate the reliability of an implementation candidate in presence of arbitrarily distributed and correlated uncertainty in its components' reliability, we propose to combine existing reliability analysis techniques with a stochastic process such as Latin Hypercube Sampling.</a:t>
            </a:r>
          </a:p>
          <a:p>
            <a:r>
              <a:rPr lang="en-US" noProof="0" dirty="0" smtClean="0"/>
              <a:t>We first construct a reliability model for the input implementation, for example a BDD</a:t>
            </a:r>
            <a:r>
              <a:rPr lang="en-US" baseline="0" noProof="0" dirty="0" smtClean="0"/>
              <a:t> where each variable represents the reliability of the corresponding component and sum of paths to the terminal ‘1’ specify the system’s reliability.</a:t>
            </a:r>
          </a:p>
          <a:p>
            <a:r>
              <a:rPr lang="en-US" noProof="0" dirty="0" smtClean="0"/>
              <a:t>Afterwards, we iteratively apply sample reliability functions for all components to the model to obtain sample reliability function of the system that is</a:t>
            </a:r>
            <a:r>
              <a:rPr lang="en-US" baseline="0" noProof="0" dirty="0" smtClean="0"/>
              <a:t> then</a:t>
            </a:r>
            <a:r>
              <a:rPr lang="en-US" noProof="0" dirty="0" smtClean="0"/>
              <a:t> used to calculate a sample MTTF value. </a:t>
            </a:r>
          </a:p>
          <a:p>
            <a:r>
              <a:rPr lang="en-US" noProof="0" dirty="0" smtClean="0"/>
              <a:t>A simulator receives the MTTF sample values, calculates various statistical properties including mean, bounds and quantiles for the reliability of the implementation candidate,</a:t>
            </a:r>
            <a:r>
              <a:rPr lang="en-US" baseline="0" noProof="0" dirty="0" smtClean="0"/>
              <a:t> and </a:t>
            </a:r>
            <a:r>
              <a:rPr lang="en-US" noProof="0" dirty="0" smtClean="0"/>
              <a:t>determines</a:t>
            </a:r>
            <a:r>
              <a:rPr lang="en-US" baseline="0" noProof="0" dirty="0" smtClean="0"/>
              <a:t> if further sampling is required</a:t>
            </a:r>
            <a:r>
              <a:rPr lang="en-US" noProof="0" dirty="0" smtClean="0"/>
              <a:t>. </a:t>
            </a:r>
            <a:endParaRPr lang="de-DE" dirty="0"/>
          </a:p>
        </p:txBody>
      </p:sp>
      <p:sp>
        <p:nvSpPr>
          <p:cNvPr id="4" name="Datumsplatzhalter 3"/>
          <p:cNvSpPr>
            <a:spLocks noGrp="1"/>
          </p:cNvSpPr>
          <p:nvPr>
            <p:ph type="dt" idx="10"/>
          </p:nvPr>
        </p:nvSpPr>
        <p:spPr/>
        <p:txBody>
          <a:bodyPr/>
          <a:lstStyle/>
          <a:p>
            <a:pPr>
              <a:defRPr/>
            </a:pPr>
            <a:fld id="{1CEC080D-38E4-47D5-8876-DBF68EE36159}" type="datetime1">
              <a:rPr lang="de-DE" smtClean="0"/>
              <a:pPr>
                <a:defRPr/>
              </a:pPr>
              <a:t>11.01.2016</a:t>
            </a:fld>
            <a:endParaRPr lang="de-DE"/>
          </a:p>
        </p:txBody>
      </p:sp>
      <p:sp>
        <p:nvSpPr>
          <p:cNvPr id="5" name="Foliennummernplatzhalter 4"/>
          <p:cNvSpPr>
            <a:spLocks noGrp="1"/>
          </p:cNvSpPr>
          <p:nvPr>
            <p:ph type="sldNum" sz="quarter" idx="11"/>
          </p:nvPr>
        </p:nvSpPr>
        <p:spPr/>
        <p:txBody>
          <a:bodyPr/>
          <a:lstStyle/>
          <a:p>
            <a:pPr>
              <a:defRPr/>
            </a:pPr>
            <a:fld id="{6AB5DBA3-DFF6-4CFC-93DE-3F08A0E43ADF}" type="slidenum">
              <a:rPr lang="de-DE" smtClean="0"/>
              <a:pPr>
                <a:defRPr/>
              </a:pPr>
              <a:t>9</a:t>
            </a:fld>
            <a:endParaRPr lang="de-DE"/>
          </a:p>
        </p:txBody>
      </p:sp>
    </p:spTree>
    <p:extLst>
      <p:ext uri="{BB962C8B-B14F-4D97-AF65-F5344CB8AC3E}">
        <p14:creationId xmlns:p14="http://schemas.microsoft.com/office/powerpoint/2010/main" val="2154759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4" name="Gruppierung 6"/>
          <p:cNvGrpSpPr>
            <a:grpSpLocks/>
          </p:cNvGrpSpPr>
          <p:nvPr/>
        </p:nvGrpSpPr>
        <p:grpSpPr bwMode="auto">
          <a:xfrm>
            <a:off x="0" y="0"/>
            <a:ext cx="9144000" cy="4864100"/>
            <a:chOff x="0" y="0"/>
            <a:chExt cx="9144000" cy="4863599"/>
          </a:xfrm>
        </p:grpSpPr>
        <p:pic>
          <p:nvPicPr>
            <p:cNvPr id="5" name="Picture 9" descr="bckg_may26_large2"/>
            <p:cNvPicPr>
              <a:picLocks noChangeAspect="1" noChangeArrowheads="1"/>
            </p:cNvPicPr>
            <p:nvPr/>
          </p:nvPicPr>
          <p:blipFill>
            <a:blip r:embed="rId2" cstate="print">
              <a:extLst>
                <a:ext uri="{28A0092B-C50C-407E-A947-70E740481C1C}">
                  <a14:useLocalDpi xmlns:a14="http://schemas.microsoft.com/office/drawing/2010/main" val="0"/>
                </a:ext>
              </a:extLst>
            </a:blip>
            <a:srcRect l="6812"/>
            <a:stretch>
              <a:fillRect/>
            </a:stretch>
          </p:blipFill>
          <p:spPr bwMode="auto">
            <a:xfrm>
              <a:off x="0" y="0"/>
              <a:ext cx="9144000" cy="4863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0" y="4719136"/>
              <a:ext cx="9144000" cy="144463"/>
            </a:xfrm>
            <a:prstGeom prst="rect">
              <a:avLst/>
            </a:prstGeom>
            <a:solidFill>
              <a:srgbClr val="0033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b"/>
            <a:lstStyle/>
            <a:p>
              <a:endParaRPr lang="de-DE" sz="1800">
                <a:solidFill>
                  <a:srgbClr val="000000"/>
                </a:solidFill>
              </a:endParaRPr>
            </a:p>
          </p:txBody>
        </p:sp>
      </p:grpSp>
      <p:sp>
        <p:nvSpPr>
          <p:cNvPr id="2" name="Titel 1"/>
          <p:cNvSpPr>
            <a:spLocks noGrp="1"/>
          </p:cNvSpPr>
          <p:nvPr>
            <p:ph type="ctrTitle"/>
          </p:nvPr>
        </p:nvSpPr>
        <p:spPr>
          <a:xfrm>
            <a:off x="626400" y="1252800"/>
            <a:ext cx="8136000" cy="1620000"/>
          </a:xfrm>
        </p:spPr>
        <p:txBody>
          <a:bodyPr>
            <a:noAutofit/>
          </a:bodyPr>
          <a:lstStyle>
            <a:lvl1pPr>
              <a:lnSpc>
                <a:spcPts val="4200"/>
              </a:lnSpc>
              <a:defRPr sz="3600">
                <a:solidFill>
                  <a:schemeClr val="bg1"/>
                </a:solidFill>
              </a:defRPr>
            </a:lvl1pPr>
          </a:lstStyle>
          <a:p>
            <a:r>
              <a:rPr lang="en-US" smtClean="0"/>
              <a:t>Click to edit Master title style</a:t>
            </a:r>
            <a:endParaRPr lang="de-DE" dirty="0"/>
          </a:p>
        </p:txBody>
      </p:sp>
      <p:sp>
        <p:nvSpPr>
          <p:cNvPr id="3" name="Untertitel 2"/>
          <p:cNvSpPr>
            <a:spLocks noGrp="1"/>
          </p:cNvSpPr>
          <p:nvPr>
            <p:ph type="subTitle" idx="1" hasCustomPrompt="1"/>
          </p:nvPr>
        </p:nvSpPr>
        <p:spPr>
          <a:xfrm>
            <a:off x="626400" y="3021178"/>
            <a:ext cx="8136000" cy="1602028"/>
          </a:xfrm>
        </p:spPr>
        <p:txBody>
          <a:bodyPr anchor="b">
            <a:noAutofit/>
          </a:bodyPr>
          <a:lstStyle>
            <a:lvl1pPr marL="0" indent="0" algn="l">
              <a:lnSpc>
                <a:spcPts val="2200"/>
              </a:lnSpc>
              <a:spcBef>
                <a:spcPts val="0"/>
              </a:spcBef>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Max Mustermann </a:t>
            </a:r>
            <a:r>
              <a:rPr lang="de-DE" dirty="0" err="1" smtClean="0"/>
              <a:t>and</a:t>
            </a:r>
            <a:r>
              <a:rPr lang="de-DE" dirty="0" smtClean="0"/>
              <a:t> Moritz Mustermann</a:t>
            </a:r>
            <a:br>
              <a:rPr lang="de-DE" dirty="0" smtClean="0"/>
            </a:br>
            <a:r>
              <a:rPr lang="de-DE" dirty="0" smtClean="0"/>
              <a:t/>
            </a:r>
            <a:br>
              <a:rPr lang="de-DE" dirty="0" smtClean="0"/>
            </a:br>
            <a:r>
              <a:rPr lang="de-DE" dirty="0" smtClean="0"/>
              <a:t>University </a:t>
            </a:r>
            <a:r>
              <a:rPr lang="de-DE" dirty="0" err="1" smtClean="0"/>
              <a:t>of</a:t>
            </a:r>
            <a:r>
              <a:rPr lang="de-DE" dirty="0" smtClean="0"/>
              <a:t> Erlangen-</a:t>
            </a:r>
            <a:r>
              <a:rPr lang="de-DE" dirty="0" err="1" smtClean="0"/>
              <a:t>Nuremberg</a:t>
            </a:r>
            <a:r>
              <a:rPr lang="de-DE" dirty="0" smtClean="0"/>
              <a:t>, </a:t>
            </a:r>
            <a:r>
              <a:rPr lang="de-DE" dirty="0" err="1" smtClean="0"/>
              <a:t>Chair</a:t>
            </a:r>
            <a:r>
              <a:rPr lang="de-DE" dirty="0" smtClean="0"/>
              <a:t> </a:t>
            </a:r>
            <a:r>
              <a:rPr lang="de-DE" dirty="0" err="1" smtClean="0"/>
              <a:t>for</a:t>
            </a:r>
            <a:r>
              <a:rPr lang="de-DE" dirty="0" smtClean="0"/>
              <a:t> Hardware/Software Co-Design</a:t>
            </a:r>
            <a:br>
              <a:rPr lang="de-DE" dirty="0" smtClean="0"/>
            </a:br>
            <a:r>
              <a:rPr lang="de-DE" dirty="0" smtClean="0"/>
              <a:t/>
            </a:r>
            <a:br>
              <a:rPr lang="de-DE" dirty="0" smtClean="0"/>
            </a:br>
            <a:r>
              <a:rPr lang="de-DE" dirty="0" smtClean="0"/>
              <a:t>Conference On Something (COS), Summer 1969, Kaiserslautern (Germany)</a:t>
            </a:r>
          </a:p>
        </p:txBody>
      </p:sp>
      <p:pic>
        <p:nvPicPr>
          <p:cNvPr id="8" name="Bild 7" descr="fau-logo-tech.eps"/>
          <p:cNvPicPr>
            <a:picLocks noChangeAspect="1"/>
          </p:cNvPicPr>
          <p:nvPr/>
        </p:nvPicPr>
        <p:blipFill rotWithShape="1">
          <a:blip r:embed="rId3" cstate="print">
            <a:extLst>
              <a:ext uri="{28A0092B-C50C-407E-A947-70E740481C1C}">
                <a14:useLocalDpi xmlns:a14="http://schemas.microsoft.com/office/drawing/2010/main" val="0"/>
              </a:ext>
            </a:extLst>
          </a:blip>
          <a:srcRect t="-37789" b="-37789"/>
          <a:stretch/>
        </p:blipFill>
        <p:spPr>
          <a:xfrm>
            <a:off x="5994400" y="5508000"/>
            <a:ext cx="2768000" cy="1350000"/>
          </a:xfrm>
          <a:prstGeom prst="rect">
            <a:avLst/>
          </a:prstGeom>
        </p:spPr>
      </p:pic>
      <p:pic>
        <p:nvPicPr>
          <p:cNvPr id="9" name="Picture 2" descr="C:\Dokumente und Einstellungen\glass\Desktop\codesign.png"/>
          <p:cNvPicPr>
            <a:picLocks noChangeAspect="1" noChangeArrowheads="1"/>
          </p:cNvPicPr>
          <p:nvPr/>
        </p:nvPicPr>
        <p:blipFill>
          <a:blip r:embed="rId4" cstate="print"/>
          <a:srcRect/>
          <a:stretch>
            <a:fillRect/>
          </a:stretch>
        </p:blipFill>
        <p:spPr bwMode="auto">
          <a:xfrm>
            <a:off x="3839254" y="5713172"/>
            <a:ext cx="1758590" cy="864000"/>
          </a:xfrm>
          <a:prstGeom prst="rect">
            <a:avLst/>
          </a:prstGeom>
          <a:noFill/>
        </p:spPr>
      </p:pic>
    </p:spTree>
    <p:extLst>
      <p:ext uri="{BB962C8B-B14F-4D97-AF65-F5344CB8AC3E}">
        <p14:creationId xmlns:p14="http://schemas.microsoft.com/office/powerpoint/2010/main" val="11642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cxnSp>
        <p:nvCxnSpPr>
          <p:cNvPr id="2" name="Gerade Verbindung 1"/>
          <p:cNvCxnSpPr/>
          <p:nvPr/>
        </p:nvCxnSpPr>
        <p:spPr>
          <a:xfrm flipH="1">
            <a:off x="627063" y="863600"/>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pic>
        <p:nvPicPr>
          <p:cNvPr id="4" name="Bild 3" descr="fau-logo-tech.eps"/>
          <p:cNvPicPr>
            <a:picLocks noChangeAspect="1"/>
          </p:cNvPicPr>
          <p:nvPr/>
        </p:nvPicPr>
        <p:blipFill rotWithShape="1">
          <a:blip r:embed="rId2" cstate="print">
            <a:extLst>
              <a:ext uri="{28A0092B-C50C-407E-A947-70E740481C1C}">
                <a14:useLocalDpi xmlns:a14="http://schemas.microsoft.com/office/drawing/2010/main" val="0"/>
              </a:ext>
            </a:extLst>
          </a:blip>
          <a:srcRect t="-37789" b="-37789"/>
          <a:stretch/>
        </p:blipFill>
        <p:spPr>
          <a:xfrm>
            <a:off x="6992301" y="0"/>
            <a:ext cx="1770699" cy="863600"/>
          </a:xfrm>
          <a:prstGeom prst="rect">
            <a:avLst/>
          </a:prstGeom>
        </p:spPr>
      </p:pic>
      <p:pic>
        <p:nvPicPr>
          <p:cNvPr id="5" name="Picture 2" descr="C:\Dokumente und Einstellungen\glass\Desktop\codesign.png"/>
          <p:cNvPicPr>
            <a:picLocks noChangeAspect="1" noChangeArrowheads="1"/>
          </p:cNvPicPr>
          <p:nvPr/>
        </p:nvPicPr>
        <p:blipFill>
          <a:blip r:embed="rId3" cstate="print"/>
          <a:srcRect/>
          <a:stretch>
            <a:fillRect/>
          </a:stretch>
        </p:blipFill>
        <p:spPr bwMode="auto">
          <a:xfrm>
            <a:off x="5713172" y="153932"/>
            <a:ext cx="1022820" cy="502514"/>
          </a:xfrm>
          <a:prstGeom prst="rect">
            <a:avLst/>
          </a:prstGeom>
          <a:noFill/>
        </p:spPr>
      </p:pic>
    </p:spTree>
    <p:extLst>
      <p:ext uri="{BB962C8B-B14F-4D97-AF65-F5344CB8AC3E}">
        <p14:creationId xmlns:p14="http://schemas.microsoft.com/office/powerpoint/2010/main" val="13179922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ct Leer">
    <p:spTree>
      <p:nvGrpSpPr>
        <p:cNvPr id="1" name=""/>
        <p:cNvGrpSpPr/>
        <p:nvPr/>
      </p:nvGrpSpPr>
      <p:grpSpPr>
        <a:xfrm>
          <a:off x="0" y="0"/>
          <a:ext cx="0" cy="0"/>
          <a:chOff x="0" y="0"/>
          <a:chExt cx="0" cy="0"/>
        </a:xfrm>
      </p:grpSpPr>
      <p:cxnSp>
        <p:nvCxnSpPr>
          <p:cNvPr id="4" name="Gerade Verbindung 3"/>
          <p:cNvCxnSpPr/>
          <p:nvPr/>
        </p:nvCxnSpPr>
        <p:spPr>
          <a:xfrm flipH="1">
            <a:off x="627063" y="535043"/>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pic>
        <p:nvPicPr>
          <p:cNvPr id="8" name="Bild 7" descr="fau-logo-tech.eps"/>
          <p:cNvPicPr>
            <a:picLocks noChangeAspect="1"/>
          </p:cNvPicPr>
          <p:nvPr/>
        </p:nvPicPr>
        <p:blipFill rotWithShape="1">
          <a:blip r:embed="rId2" cstate="print">
            <a:extLst>
              <a:ext uri="{28A0092B-C50C-407E-A947-70E740481C1C}">
                <a14:useLocalDpi xmlns:a14="http://schemas.microsoft.com/office/drawing/2010/main" val="0"/>
              </a:ext>
            </a:extLst>
          </a:blip>
          <a:srcRect t="-37789" b="-37789"/>
          <a:stretch/>
        </p:blipFill>
        <p:spPr>
          <a:xfrm>
            <a:off x="7543981" y="-38365"/>
            <a:ext cx="1247445" cy="608400"/>
          </a:xfrm>
          <a:prstGeom prst="rect">
            <a:avLst/>
          </a:prstGeom>
        </p:spPr>
      </p:pic>
      <p:pic>
        <p:nvPicPr>
          <p:cNvPr id="23" name="Picture 2" descr="C:\Dokumente und Einstellungen\glass\Desktop\codesign.png"/>
          <p:cNvPicPr>
            <a:picLocks noChangeAspect="1" noChangeArrowheads="1"/>
          </p:cNvPicPr>
          <p:nvPr/>
        </p:nvPicPr>
        <p:blipFill>
          <a:blip r:embed="rId3" cstate="print"/>
          <a:srcRect/>
          <a:stretch>
            <a:fillRect/>
          </a:stretch>
        </p:blipFill>
        <p:spPr bwMode="auto">
          <a:xfrm>
            <a:off x="6631611" y="69531"/>
            <a:ext cx="754728" cy="370800"/>
          </a:xfrm>
          <a:prstGeom prst="rect">
            <a:avLst/>
          </a:prstGeom>
          <a:noFill/>
        </p:spPr>
      </p:pic>
    </p:spTree>
    <p:extLst>
      <p:ext uri="{BB962C8B-B14F-4D97-AF65-F5344CB8AC3E}">
        <p14:creationId xmlns:p14="http://schemas.microsoft.com/office/powerpoint/2010/main" val="131118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ean Leer">
    <p:spTree>
      <p:nvGrpSpPr>
        <p:cNvPr id="1" name=""/>
        <p:cNvGrpSpPr/>
        <p:nvPr/>
      </p:nvGrpSpPr>
      <p:grpSpPr>
        <a:xfrm>
          <a:off x="0" y="0"/>
          <a:ext cx="0" cy="0"/>
          <a:chOff x="0" y="0"/>
          <a:chExt cx="0" cy="0"/>
        </a:xfrm>
      </p:grpSpPr>
      <p:cxnSp>
        <p:nvCxnSpPr>
          <p:cNvPr id="4" name="Gerade Verbindung 3"/>
          <p:cNvCxnSpPr/>
          <p:nvPr/>
        </p:nvCxnSpPr>
        <p:spPr>
          <a:xfrm flipH="1">
            <a:off x="627063" y="535043"/>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1118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57200" y="6356350"/>
            <a:ext cx="1090464" cy="365125"/>
          </a:xfrm>
          <a:prstGeom prst="rect">
            <a:avLst/>
          </a:prstGeom>
        </p:spPr>
        <p:txBody>
          <a:bodyPr/>
          <a:lstStyle>
            <a:lvl1pPr>
              <a:defRPr>
                <a:solidFill>
                  <a:schemeClr val="tx1">
                    <a:lumMod val="65000"/>
                    <a:lumOff val="35000"/>
                  </a:schemeClr>
                </a:solidFill>
                <a:latin typeface="+mn-lt"/>
              </a:defRPr>
            </a:lvl1pPr>
          </a:lstStyle>
          <a:p>
            <a:fld id="{A9A1E248-67CA-4F53-9456-4502889F4CFD}" type="datetime5">
              <a:rPr lang="en-US" smtClean="0"/>
              <a:t>11-Jan-16</a:t>
            </a:fld>
            <a:endParaRPr lang="de-DE" dirty="0"/>
          </a:p>
        </p:txBody>
      </p:sp>
      <p:sp>
        <p:nvSpPr>
          <p:cNvPr id="4" name="Fußzeilenplatzhalter 3"/>
          <p:cNvSpPr>
            <a:spLocks noGrp="1"/>
          </p:cNvSpPr>
          <p:nvPr>
            <p:ph type="ftr" sz="quarter" idx="11"/>
          </p:nvPr>
        </p:nvSpPr>
        <p:spPr/>
        <p:txBody>
          <a:bodyPr/>
          <a:lstStyle>
            <a:lvl1pPr>
              <a:defRPr>
                <a:solidFill>
                  <a:schemeClr val="tx1">
                    <a:lumMod val="65000"/>
                    <a:lumOff val="35000"/>
                  </a:schemeClr>
                </a:solidFill>
                <a:latin typeface="+mn-lt"/>
              </a:defRPr>
            </a:lvl1pPr>
          </a:lstStyle>
          <a:p>
            <a:r>
              <a:rPr lang="en-US" noProof="0" smtClean="0"/>
              <a:t>Faramarz Khosravi/ Friedrich-Alexander-Universität Erlangen-Nürnberg </a:t>
            </a:r>
            <a:endParaRPr lang="de-DE" dirty="0" smtClean="0"/>
          </a:p>
        </p:txBody>
      </p:sp>
      <p:sp>
        <p:nvSpPr>
          <p:cNvPr id="5" name="Foliennummernplatzhalter 4"/>
          <p:cNvSpPr>
            <a:spLocks noGrp="1"/>
          </p:cNvSpPr>
          <p:nvPr>
            <p:ph type="sldNum" sz="quarter" idx="12"/>
          </p:nvPr>
        </p:nvSpPr>
        <p:spPr/>
        <p:txBody>
          <a:bodyPr/>
          <a:lstStyle>
            <a:lvl1pPr>
              <a:defRPr>
                <a:solidFill>
                  <a:schemeClr val="tx1">
                    <a:lumMod val="65000"/>
                    <a:lumOff val="35000"/>
                  </a:schemeClr>
                </a:solidFill>
                <a:latin typeface="+mn-lt"/>
              </a:defRPr>
            </a:lvl1pPr>
          </a:lstStyle>
          <a:p>
            <a:fld id="{D1628BF6-67F0-405E-B297-68D77A67C46A}" type="slidenum">
              <a:rPr lang="de-DE" smtClean="0"/>
              <a:pPr/>
              <a:t>‹#›</a:t>
            </a:fld>
            <a:endParaRPr lang="de-DE" dirty="0"/>
          </a:p>
        </p:txBody>
      </p:sp>
      <p:sp>
        <p:nvSpPr>
          <p:cNvPr id="6" name="Titel 5"/>
          <p:cNvSpPr>
            <a:spLocks noGrp="1"/>
          </p:cNvSpPr>
          <p:nvPr>
            <p:ph type="title" hasCustomPrompt="1"/>
          </p:nvPr>
        </p:nvSpPr>
        <p:spPr/>
        <p:txBody>
          <a:bodyPr/>
          <a:lstStyle>
            <a:lvl1pPr>
              <a:defRPr>
                <a:latin typeface="+mn-lt"/>
              </a:defRPr>
            </a:lvl1pPr>
          </a:lstStyle>
          <a:p>
            <a:r>
              <a:rPr lang="de-DE" dirty="0" smtClean="0"/>
              <a:t>Slide Title</a:t>
            </a:r>
            <a:endParaRPr lang="de-DE" dirty="0"/>
          </a:p>
        </p:txBody>
      </p:sp>
    </p:spTree>
    <p:extLst>
      <p:ext uri="{BB962C8B-B14F-4D97-AF65-F5344CB8AC3E}">
        <p14:creationId xmlns:p14="http://schemas.microsoft.com/office/powerpoint/2010/main" val="37046510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4" name="Gruppierung 6"/>
          <p:cNvGrpSpPr>
            <a:grpSpLocks/>
          </p:cNvGrpSpPr>
          <p:nvPr/>
        </p:nvGrpSpPr>
        <p:grpSpPr bwMode="auto">
          <a:xfrm>
            <a:off x="0" y="0"/>
            <a:ext cx="9144000" cy="4864100"/>
            <a:chOff x="0" y="0"/>
            <a:chExt cx="9144000" cy="4863599"/>
          </a:xfrm>
        </p:grpSpPr>
        <p:pic>
          <p:nvPicPr>
            <p:cNvPr id="5" name="Picture 9" descr="bckg_may26_large2"/>
            <p:cNvPicPr>
              <a:picLocks noChangeAspect="1" noChangeArrowheads="1"/>
            </p:cNvPicPr>
            <p:nvPr/>
          </p:nvPicPr>
          <p:blipFill>
            <a:blip r:embed="rId2" cstate="print">
              <a:extLst>
                <a:ext uri="{28A0092B-C50C-407E-A947-70E740481C1C}">
                  <a14:useLocalDpi xmlns:a14="http://schemas.microsoft.com/office/drawing/2010/main" val="0"/>
                </a:ext>
              </a:extLst>
            </a:blip>
            <a:srcRect l="6812"/>
            <a:stretch>
              <a:fillRect/>
            </a:stretch>
          </p:blipFill>
          <p:spPr bwMode="auto">
            <a:xfrm>
              <a:off x="0" y="0"/>
              <a:ext cx="9144000" cy="4863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0" y="4719136"/>
              <a:ext cx="9144000" cy="144463"/>
            </a:xfrm>
            <a:prstGeom prst="rect">
              <a:avLst/>
            </a:prstGeom>
            <a:solidFill>
              <a:srgbClr val="0033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b"/>
            <a:lstStyle/>
            <a:p>
              <a:endParaRPr lang="de-DE" sz="1800">
                <a:solidFill>
                  <a:srgbClr val="000000"/>
                </a:solidFill>
              </a:endParaRPr>
            </a:p>
          </p:txBody>
        </p:sp>
      </p:grpSp>
      <p:sp>
        <p:nvSpPr>
          <p:cNvPr id="2" name="Titel 1"/>
          <p:cNvSpPr>
            <a:spLocks noGrp="1"/>
          </p:cNvSpPr>
          <p:nvPr>
            <p:ph type="ctrTitle"/>
          </p:nvPr>
        </p:nvSpPr>
        <p:spPr>
          <a:xfrm>
            <a:off x="626400" y="1252800"/>
            <a:ext cx="8136000" cy="1620000"/>
          </a:xfrm>
        </p:spPr>
        <p:txBody>
          <a:bodyPr>
            <a:noAutofit/>
          </a:bodyPr>
          <a:lstStyle>
            <a:lvl1pPr>
              <a:lnSpc>
                <a:spcPts val="4200"/>
              </a:lnSpc>
              <a:defRPr sz="3600">
                <a:solidFill>
                  <a:schemeClr val="bg1"/>
                </a:solidFill>
              </a:defRPr>
            </a:lvl1pPr>
          </a:lstStyle>
          <a:p>
            <a:r>
              <a:rPr lang="en-US" smtClean="0"/>
              <a:t>Click to edit Master title style</a:t>
            </a:r>
            <a:endParaRPr lang="de-DE" dirty="0"/>
          </a:p>
        </p:txBody>
      </p:sp>
      <p:sp>
        <p:nvSpPr>
          <p:cNvPr id="3" name="Untertitel 2"/>
          <p:cNvSpPr>
            <a:spLocks noGrp="1"/>
          </p:cNvSpPr>
          <p:nvPr>
            <p:ph type="subTitle" idx="1" hasCustomPrompt="1"/>
          </p:nvPr>
        </p:nvSpPr>
        <p:spPr>
          <a:xfrm>
            <a:off x="626400" y="3021178"/>
            <a:ext cx="8136000" cy="1602028"/>
          </a:xfrm>
        </p:spPr>
        <p:txBody>
          <a:bodyPr anchor="b">
            <a:noAutofit/>
          </a:bodyPr>
          <a:lstStyle>
            <a:lvl1pPr marL="0" indent="0" algn="l">
              <a:lnSpc>
                <a:spcPts val="2200"/>
              </a:lnSpc>
              <a:spcBef>
                <a:spcPts val="0"/>
              </a:spcBef>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Max Mustermann </a:t>
            </a:r>
            <a:r>
              <a:rPr lang="de-DE" dirty="0" err="1" smtClean="0"/>
              <a:t>and</a:t>
            </a:r>
            <a:r>
              <a:rPr lang="de-DE" dirty="0" smtClean="0"/>
              <a:t> Moritz Mustermann</a:t>
            </a:r>
            <a:br>
              <a:rPr lang="de-DE" dirty="0" smtClean="0"/>
            </a:br>
            <a:r>
              <a:rPr lang="de-DE" dirty="0" smtClean="0"/>
              <a:t/>
            </a:r>
            <a:br>
              <a:rPr lang="de-DE" dirty="0" smtClean="0"/>
            </a:br>
            <a:r>
              <a:rPr lang="de-DE" dirty="0" smtClean="0"/>
              <a:t>University </a:t>
            </a:r>
            <a:r>
              <a:rPr lang="de-DE" dirty="0" err="1" smtClean="0"/>
              <a:t>of</a:t>
            </a:r>
            <a:r>
              <a:rPr lang="de-DE" dirty="0" smtClean="0"/>
              <a:t> Erlangen-</a:t>
            </a:r>
            <a:r>
              <a:rPr lang="de-DE" dirty="0" err="1" smtClean="0"/>
              <a:t>Nuremberg</a:t>
            </a:r>
            <a:r>
              <a:rPr lang="de-DE" dirty="0" smtClean="0"/>
              <a:t>, </a:t>
            </a:r>
            <a:r>
              <a:rPr lang="de-DE" dirty="0" err="1" smtClean="0"/>
              <a:t>Chair</a:t>
            </a:r>
            <a:r>
              <a:rPr lang="de-DE" dirty="0" smtClean="0"/>
              <a:t> </a:t>
            </a:r>
            <a:r>
              <a:rPr lang="de-DE" dirty="0" err="1" smtClean="0"/>
              <a:t>for</a:t>
            </a:r>
            <a:r>
              <a:rPr lang="de-DE" dirty="0" smtClean="0"/>
              <a:t> Hardware/Software Co-Design</a:t>
            </a:r>
            <a:br>
              <a:rPr lang="de-DE" dirty="0" smtClean="0"/>
            </a:br>
            <a:r>
              <a:rPr lang="de-DE" dirty="0" smtClean="0"/>
              <a:t/>
            </a:r>
            <a:br>
              <a:rPr lang="de-DE" dirty="0" smtClean="0"/>
            </a:br>
            <a:r>
              <a:rPr lang="de-DE" dirty="0" smtClean="0"/>
              <a:t>Conference On Something (COS), Summer 1969, Kaiserslautern (Germany)</a:t>
            </a:r>
          </a:p>
        </p:txBody>
      </p:sp>
      <p:pic>
        <p:nvPicPr>
          <p:cNvPr id="8" name="Bild 7" descr="fau-logo-tech.eps"/>
          <p:cNvPicPr>
            <a:picLocks noChangeAspect="1"/>
          </p:cNvPicPr>
          <p:nvPr/>
        </p:nvPicPr>
        <p:blipFill rotWithShape="1">
          <a:blip r:embed="rId3" cstate="print">
            <a:extLst>
              <a:ext uri="{28A0092B-C50C-407E-A947-70E740481C1C}">
                <a14:useLocalDpi xmlns:a14="http://schemas.microsoft.com/office/drawing/2010/main" val="0"/>
              </a:ext>
            </a:extLst>
          </a:blip>
          <a:srcRect t="-37789" b="-37789"/>
          <a:stretch/>
        </p:blipFill>
        <p:spPr>
          <a:xfrm>
            <a:off x="5994400" y="5508000"/>
            <a:ext cx="2768000" cy="1350000"/>
          </a:xfrm>
          <a:prstGeom prst="rect">
            <a:avLst/>
          </a:prstGeom>
        </p:spPr>
      </p:pic>
      <p:pic>
        <p:nvPicPr>
          <p:cNvPr id="9" name="Picture 2" descr="C:\Dokumente und Einstellungen\glass\Desktop\codesign.png"/>
          <p:cNvPicPr>
            <a:picLocks noChangeAspect="1" noChangeArrowheads="1"/>
          </p:cNvPicPr>
          <p:nvPr/>
        </p:nvPicPr>
        <p:blipFill>
          <a:blip r:embed="rId4" cstate="print"/>
          <a:srcRect/>
          <a:stretch>
            <a:fillRect/>
          </a:stretch>
        </p:blipFill>
        <p:spPr bwMode="auto">
          <a:xfrm>
            <a:off x="3839254" y="5713172"/>
            <a:ext cx="1758590" cy="864000"/>
          </a:xfrm>
          <a:prstGeom prst="rect">
            <a:avLst/>
          </a:prstGeom>
          <a:noFill/>
        </p:spPr>
      </p:pic>
    </p:spTree>
    <p:extLst>
      <p:ext uri="{BB962C8B-B14F-4D97-AF65-F5344CB8AC3E}">
        <p14:creationId xmlns:p14="http://schemas.microsoft.com/office/powerpoint/2010/main" val="116427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4" name="Gerade Verbindung 3"/>
          <p:cNvCxnSpPr/>
          <p:nvPr/>
        </p:nvCxnSpPr>
        <p:spPr>
          <a:xfrm flipH="1">
            <a:off x="627063" y="863600"/>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lvl1pPr marL="2772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smtClean="0"/>
          </a:p>
        </p:txBody>
      </p:sp>
      <p:sp>
        <p:nvSpPr>
          <p:cNvPr id="6" name="Fußzeilenplatzhalter 4"/>
          <p:cNvSpPr>
            <a:spLocks noGrp="1"/>
          </p:cNvSpPr>
          <p:nvPr>
            <p:ph type="ftr" sz="quarter" idx="10"/>
          </p:nvPr>
        </p:nvSpPr>
        <p:spPr/>
        <p:txBody>
          <a:bodyPr/>
          <a:lstStyle>
            <a:lvl1pPr>
              <a:defRPr/>
            </a:lvl1pPr>
          </a:lstStyle>
          <a:p>
            <a:pPr>
              <a:defRPr/>
            </a:pPr>
            <a:r>
              <a:rPr lang="en-US" smtClean="0"/>
              <a:t>Hananeh Aliee- DATE 2013</a:t>
            </a:r>
            <a:endParaRPr lang="en-US" dirty="0"/>
          </a:p>
        </p:txBody>
      </p:sp>
      <p:sp>
        <p:nvSpPr>
          <p:cNvPr id="7" name="Foliennummernplatzhalter 5"/>
          <p:cNvSpPr>
            <a:spLocks noGrp="1"/>
          </p:cNvSpPr>
          <p:nvPr>
            <p:ph type="sldNum" sz="quarter" idx="11"/>
          </p:nvPr>
        </p:nvSpPr>
        <p:spPr/>
        <p:txBody>
          <a:bodyPr/>
          <a:lstStyle>
            <a:lvl1pPr>
              <a:defRPr/>
            </a:lvl1pPr>
          </a:lstStyle>
          <a:p>
            <a:pPr>
              <a:defRPr/>
            </a:pPr>
            <a:fld id="{61AA86F6-EA65-445C-B9AA-EB9B2F846634}" type="slidenum">
              <a:rPr lang="fa-IR" smtClean="0"/>
              <a:pPr>
                <a:defRPr/>
              </a:pPr>
              <a:t>‹#›</a:t>
            </a:fld>
            <a:endParaRPr lang="en-US" dirty="0"/>
          </a:p>
        </p:txBody>
      </p:sp>
      <p:pic>
        <p:nvPicPr>
          <p:cNvPr id="8" name="Bild 7" descr="fau-logo-tech.eps"/>
          <p:cNvPicPr>
            <a:picLocks noChangeAspect="1"/>
          </p:cNvPicPr>
          <p:nvPr/>
        </p:nvPicPr>
        <p:blipFill rotWithShape="1">
          <a:blip r:embed="rId2" cstate="print">
            <a:extLst>
              <a:ext uri="{28A0092B-C50C-407E-A947-70E740481C1C}">
                <a14:useLocalDpi xmlns:a14="http://schemas.microsoft.com/office/drawing/2010/main" val="0"/>
              </a:ext>
            </a:extLst>
          </a:blip>
          <a:srcRect t="-37789" b="-37789"/>
          <a:stretch/>
        </p:blipFill>
        <p:spPr>
          <a:xfrm>
            <a:off x="6992301" y="0"/>
            <a:ext cx="1770699" cy="863600"/>
          </a:xfrm>
          <a:prstGeom prst="rect">
            <a:avLst/>
          </a:prstGeom>
        </p:spPr>
      </p:pic>
      <p:pic>
        <p:nvPicPr>
          <p:cNvPr id="9" name="Picture 2" descr="C:\Dokumente und Einstellungen\glass\Desktop\codesign.png"/>
          <p:cNvPicPr>
            <a:picLocks noChangeAspect="1" noChangeArrowheads="1"/>
          </p:cNvPicPr>
          <p:nvPr/>
        </p:nvPicPr>
        <p:blipFill>
          <a:blip r:embed="rId3" cstate="print"/>
          <a:srcRect/>
          <a:stretch>
            <a:fillRect/>
          </a:stretch>
        </p:blipFill>
        <p:spPr bwMode="auto">
          <a:xfrm>
            <a:off x="5713172" y="153932"/>
            <a:ext cx="1022820" cy="502514"/>
          </a:xfrm>
          <a:prstGeom prst="rect">
            <a:avLst/>
          </a:prstGeom>
          <a:noFill/>
        </p:spPr>
      </p:pic>
    </p:spTree>
    <p:extLst>
      <p:ext uri="{BB962C8B-B14F-4D97-AF65-F5344CB8AC3E}">
        <p14:creationId xmlns:p14="http://schemas.microsoft.com/office/powerpoint/2010/main" val="13111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mpact Titel und Inhalt">
    <p:spTree>
      <p:nvGrpSpPr>
        <p:cNvPr id="1" name=""/>
        <p:cNvGrpSpPr/>
        <p:nvPr/>
      </p:nvGrpSpPr>
      <p:grpSpPr>
        <a:xfrm>
          <a:off x="0" y="0"/>
          <a:ext cx="0" cy="0"/>
          <a:chOff x="0" y="0"/>
          <a:chExt cx="0" cy="0"/>
        </a:xfrm>
      </p:grpSpPr>
      <p:cxnSp>
        <p:nvCxnSpPr>
          <p:cNvPr id="4" name="Gerade Verbindung 3"/>
          <p:cNvCxnSpPr/>
          <p:nvPr/>
        </p:nvCxnSpPr>
        <p:spPr>
          <a:xfrm flipH="1">
            <a:off x="627063" y="535043"/>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sp>
        <p:nvSpPr>
          <p:cNvPr id="2" name="Titel 1"/>
          <p:cNvSpPr>
            <a:spLocks noGrp="1"/>
          </p:cNvSpPr>
          <p:nvPr>
            <p:ph type="title"/>
          </p:nvPr>
        </p:nvSpPr>
        <p:spPr>
          <a:xfrm>
            <a:off x="627063" y="664610"/>
            <a:ext cx="8135937" cy="321455"/>
          </a:xfrm>
        </p:spPr>
        <p:txBody>
          <a:bodyPr/>
          <a:lstStyle>
            <a:lvl1pPr>
              <a:defRPr sz="2200"/>
            </a:lvl1pPr>
          </a:lstStyle>
          <a:p>
            <a:r>
              <a:rPr lang="en-US" smtClean="0"/>
              <a:t>Click to edit Master title style</a:t>
            </a:r>
            <a:endParaRPr lang="de-DE" dirty="0"/>
          </a:p>
        </p:txBody>
      </p:sp>
      <p:sp>
        <p:nvSpPr>
          <p:cNvPr id="3" name="Inhaltsplatzhalter 2"/>
          <p:cNvSpPr>
            <a:spLocks noGrp="1"/>
          </p:cNvSpPr>
          <p:nvPr>
            <p:ph idx="1"/>
          </p:nvPr>
        </p:nvSpPr>
        <p:spPr>
          <a:xfrm>
            <a:off x="627063" y="1246363"/>
            <a:ext cx="8135937" cy="5241224"/>
          </a:xfrm>
        </p:spPr>
        <p:txBody>
          <a:bodyPr/>
          <a:lstStyle>
            <a:lvl1pPr marL="2772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smtClean="0"/>
          </a:p>
        </p:txBody>
      </p:sp>
      <p:sp>
        <p:nvSpPr>
          <p:cNvPr id="6" name="Fußzeilenplatzhalter 4"/>
          <p:cNvSpPr>
            <a:spLocks noGrp="1"/>
          </p:cNvSpPr>
          <p:nvPr>
            <p:ph type="ftr" sz="quarter" idx="10"/>
          </p:nvPr>
        </p:nvSpPr>
        <p:spPr>
          <a:xfrm>
            <a:off x="627063" y="6554418"/>
            <a:ext cx="6813550" cy="318211"/>
          </a:xfrm>
        </p:spPr>
        <p:txBody>
          <a:bodyPr/>
          <a:lstStyle>
            <a:lvl1pPr>
              <a:defRPr sz="800"/>
            </a:lvl1pPr>
          </a:lstStyle>
          <a:p>
            <a:pPr>
              <a:defRPr/>
            </a:pPr>
            <a:r>
              <a:rPr lang="en-US" smtClean="0"/>
              <a:t>Hananeh Aliee- DATE 2013</a:t>
            </a:r>
            <a:endParaRPr lang="en-US" dirty="0"/>
          </a:p>
        </p:txBody>
      </p:sp>
      <p:sp>
        <p:nvSpPr>
          <p:cNvPr id="7" name="Foliennummernplatzhalter 5"/>
          <p:cNvSpPr>
            <a:spLocks noGrp="1"/>
          </p:cNvSpPr>
          <p:nvPr>
            <p:ph type="sldNum" sz="quarter" idx="11"/>
          </p:nvPr>
        </p:nvSpPr>
        <p:spPr>
          <a:xfrm>
            <a:off x="8312150" y="6554418"/>
            <a:ext cx="450850" cy="318211"/>
          </a:xfrm>
        </p:spPr>
        <p:txBody>
          <a:bodyPr/>
          <a:lstStyle>
            <a:lvl1pPr>
              <a:defRPr sz="800"/>
            </a:lvl1pPr>
          </a:lstStyle>
          <a:p>
            <a:pPr>
              <a:defRPr/>
            </a:pPr>
            <a:fld id="{61AA86F6-EA65-445C-B9AA-EB9B2F846634}" type="slidenum">
              <a:rPr lang="fa-IR" smtClean="0"/>
              <a:pPr>
                <a:defRPr/>
              </a:pPr>
              <a:t>‹#›</a:t>
            </a:fld>
            <a:endParaRPr lang="en-US" dirty="0"/>
          </a:p>
        </p:txBody>
      </p:sp>
      <p:pic>
        <p:nvPicPr>
          <p:cNvPr id="8" name="Bild 7" descr="fau-logo-tech.eps"/>
          <p:cNvPicPr>
            <a:picLocks noChangeAspect="1"/>
          </p:cNvPicPr>
          <p:nvPr/>
        </p:nvPicPr>
        <p:blipFill rotWithShape="1">
          <a:blip r:embed="rId2" cstate="print">
            <a:extLst>
              <a:ext uri="{28A0092B-C50C-407E-A947-70E740481C1C}">
                <a14:useLocalDpi xmlns:a14="http://schemas.microsoft.com/office/drawing/2010/main" val="0"/>
              </a:ext>
            </a:extLst>
          </a:blip>
          <a:srcRect t="-37789" b="-37789"/>
          <a:stretch/>
        </p:blipFill>
        <p:spPr>
          <a:xfrm>
            <a:off x="7543981" y="-38365"/>
            <a:ext cx="1247445" cy="608400"/>
          </a:xfrm>
          <a:prstGeom prst="rect">
            <a:avLst/>
          </a:prstGeom>
        </p:spPr>
      </p:pic>
      <p:pic>
        <p:nvPicPr>
          <p:cNvPr id="23" name="Picture 2" descr="C:\Dokumente und Einstellungen\glass\Desktop\codesign.png"/>
          <p:cNvPicPr>
            <a:picLocks noChangeAspect="1" noChangeArrowheads="1"/>
          </p:cNvPicPr>
          <p:nvPr/>
        </p:nvPicPr>
        <p:blipFill>
          <a:blip r:embed="rId3" cstate="print"/>
          <a:srcRect/>
          <a:stretch>
            <a:fillRect/>
          </a:stretch>
        </p:blipFill>
        <p:spPr bwMode="auto">
          <a:xfrm>
            <a:off x="6631611" y="69531"/>
            <a:ext cx="754728" cy="370800"/>
          </a:xfrm>
          <a:prstGeom prst="rect">
            <a:avLst/>
          </a:prstGeom>
          <a:noFill/>
        </p:spPr>
      </p:pic>
    </p:spTree>
    <p:extLst>
      <p:ext uri="{BB962C8B-B14F-4D97-AF65-F5344CB8AC3E}">
        <p14:creationId xmlns:p14="http://schemas.microsoft.com/office/powerpoint/2010/main" val="13111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lean Titel und Inhalt">
    <p:spTree>
      <p:nvGrpSpPr>
        <p:cNvPr id="1" name=""/>
        <p:cNvGrpSpPr/>
        <p:nvPr/>
      </p:nvGrpSpPr>
      <p:grpSpPr>
        <a:xfrm>
          <a:off x="0" y="0"/>
          <a:ext cx="0" cy="0"/>
          <a:chOff x="0" y="0"/>
          <a:chExt cx="0" cy="0"/>
        </a:xfrm>
      </p:grpSpPr>
      <p:cxnSp>
        <p:nvCxnSpPr>
          <p:cNvPr id="4" name="Gerade Verbindung 3"/>
          <p:cNvCxnSpPr/>
          <p:nvPr/>
        </p:nvCxnSpPr>
        <p:spPr>
          <a:xfrm flipH="1">
            <a:off x="627063" y="535043"/>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sp>
        <p:nvSpPr>
          <p:cNvPr id="2" name="Titel 1"/>
          <p:cNvSpPr>
            <a:spLocks noGrp="1"/>
          </p:cNvSpPr>
          <p:nvPr>
            <p:ph type="title"/>
          </p:nvPr>
        </p:nvSpPr>
        <p:spPr>
          <a:xfrm>
            <a:off x="627063" y="664610"/>
            <a:ext cx="8135937" cy="321455"/>
          </a:xfrm>
        </p:spPr>
        <p:txBody>
          <a:bodyPr/>
          <a:lstStyle>
            <a:lvl1pPr>
              <a:defRPr sz="2200"/>
            </a:lvl1pPr>
          </a:lstStyle>
          <a:p>
            <a:r>
              <a:rPr lang="en-US" smtClean="0"/>
              <a:t>Click to edit Master title style</a:t>
            </a:r>
            <a:endParaRPr lang="de-DE" dirty="0"/>
          </a:p>
        </p:txBody>
      </p:sp>
      <p:sp>
        <p:nvSpPr>
          <p:cNvPr id="3" name="Inhaltsplatzhalter 2"/>
          <p:cNvSpPr>
            <a:spLocks noGrp="1"/>
          </p:cNvSpPr>
          <p:nvPr>
            <p:ph idx="1"/>
          </p:nvPr>
        </p:nvSpPr>
        <p:spPr>
          <a:xfrm>
            <a:off x="627063" y="1246363"/>
            <a:ext cx="8135937" cy="5241224"/>
          </a:xfrm>
        </p:spPr>
        <p:txBody>
          <a:bodyPr/>
          <a:lstStyle>
            <a:lvl1pPr marL="2772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smtClean="0"/>
          </a:p>
        </p:txBody>
      </p:sp>
      <p:sp>
        <p:nvSpPr>
          <p:cNvPr id="7" name="Foliennummernplatzhalter 5"/>
          <p:cNvSpPr>
            <a:spLocks noGrp="1"/>
          </p:cNvSpPr>
          <p:nvPr>
            <p:ph type="sldNum" sz="quarter" idx="11"/>
          </p:nvPr>
        </p:nvSpPr>
        <p:spPr>
          <a:xfrm>
            <a:off x="8312150" y="6554418"/>
            <a:ext cx="450850" cy="318211"/>
          </a:xfrm>
        </p:spPr>
        <p:txBody>
          <a:bodyPr/>
          <a:lstStyle>
            <a:lvl1pPr>
              <a:defRPr sz="800"/>
            </a:lvl1pPr>
          </a:lstStyle>
          <a:p>
            <a:pPr>
              <a:defRPr/>
            </a:pPr>
            <a:fld id="{61AA86F6-EA65-445C-B9AA-EB9B2F846634}" type="slidenum">
              <a:rPr lang="fa-IR" smtClean="0"/>
              <a:pPr>
                <a:defRPr/>
              </a:pPr>
              <a:t>‹#›</a:t>
            </a:fld>
            <a:endParaRPr lang="en-US" dirty="0"/>
          </a:p>
        </p:txBody>
      </p:sp>
    </p:spTree>
    <p:extLst>
      <p:ext uri="{BB962C8B-B14F-4D97-AF65-F5344CB8AC3E}">
        <p14:creationId xmlns:p14="http://schemas.microsoft.com/office/powerpoint/2010/main" val="13111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bschnittsüberschrift">
    <p:spTree>
      <p:nvGrpSpPr>
        <p:cNvPr id="1" name=""/>
        <p:cNvGrpSpPr/>
        <p:nvPr/>
      </p:nvGrpSpPr>
      <p:grpSpPr>
        <a:xfrm>
          <a:off x="0" y="0"/>
          <a:ext cx="0" cy="0"/>
          <a:chOff x="0" y="0"/>
          <a:chExt cx="0" cy="0"/>
        </a:xfrm>
      </p:grpSpPr>
      <p:grpSp>
        <p:nvGrpSpPr>
          <p:cNvPr id="3" name="Gruppierung 7"/>
          <p:cNvGrpSpPr>
            <a:grpSpLocks/>
          </p:cNvGrpSpPr>
          <p:nvPr/>
        </p:nvGrpSpPr>
        <p:grpSpPr bwMode="auto">
          <a:xfrm>
            <a:off x="0" y="0"/>
            <a:ext cx="9144000" cy="1995488"/>
            <a:chOff x="0" y="0"/>
            <a:chExt cx="9144000" cy="1994863"/>
          </a:xfrm>
        </p:grpSpPr>
        <p:pic>
          <p:nvPicPr>
            <p:cNvPr id="5" name="Picture 9" descr="bckg_may26_large2"/>
            <p:cNvPicPr>
              <a:picLocks noChangeAspect="1" noChangeArrowheads="1"/>
            </p:cNvPicPr>
            <p:nvPr/>
          </p:nvPicPr>
          <p:blipFill>
            <a:blip r:embed="rId2" cstate="print">
              <a:extLst>
                <a:ext uri="{28A0092B-C50C-407E-A947-70E740481C1C}">
                  <a14:useLocalDpi xmlns:a14="http://schemas.microsoft.com/office/drawing/2010/main" val="0"/>
                </a:ext>
              </a:extLst>
            </a:blip>
            <a:srcRect l="6812" b="58984"/>
            <a:stretch>
              <a:fillRect/>
            </a:stretch>
          </p:blipFill>
          <p:spPr bwMode="auto">
            <a:xfrm>
              <a:off x="0" y="0"/>
              <a:ext cx="9144000" cy="199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0" y="1850400"/>
              <a:ext cx="9144000" cy="144463"/>
            </a:xfrm>
            <a:prstGeom prst="rect">
              <a:avLst/>
            </a:prstGeom>
            <a:solidFill>
              <a:srgbClr val="0033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de-DE" sz="1800">
                <a:solidFill>
                  <a:srgbClr val="000000"/>
                </a:solidFill>
              </a:endParaRPr>
            </a:p>
          </p:txBody>
        </p:sp>
      </p:grpSp>
      <p:sp>
        <p:nvSpPr>
          <p:cNvPr id="2" name="Titel 1"/>
          <p:cNvSpPr>
            <a:spLocks noGrp="1"/>
          </p:cNvSpPr>
          <p:nvPr>
            <p:ph type="title"/>
          </p:nvPr>
        </p:nvSpPr>
        <p:spPr>
          <a:xfrm>
            <a:off x="626400" y="3247200"/>
            <a:ext cx="8136000" cy="900000"/>
          </a:xfrm>
        </p:spPr>
        <p:txBody>
          <a:bodyPr>
            <a:normAutofit/>
          </a:bodyPr>
          <a:lstStyle>
            <a:lvl1pPr algn="l">
              <a:lnSpc>
                <a:spcPts val="3400"/>
              </a:lnSpc>
              <a:defRPr sz="2800" b="1" cap="none"/>
            </a:lvl1pPr>
          </a:lstStyle>
          <a:p>
            <a:r>
              <a:rPr lang="en-US" smtClean="0"/>
              <a:t>Click to edit Master title style</a:t>
            </a:r>
            <a:endParaRPr lang="de-DE"/>
          </a:p>
        </p:txBody>
      </p:sp>
      <p:pic>
        <p:nvPicPr>
          <p:cNvPr id="7" name="Bild 6" descr="fau-logo-tech.eps"/>
          <p:cNvPicPr>
            <a:picLocks noChangeAspect="1"/>
          </p:cNvPicPr>
          <p:nvPr/>
        </p:nvPicPr>
        <p:blipFill rotWithShape="1">
          <a:blip r:embed="rId3" cstate="print">
            <a:extLst>
              <a:ext uri="{28A0092B-C50C-407E-A947-70E740481C1C}">
                <a14:useLocalDpi xmlns:a14="http://schemas.microsoft.com/office/drawing/2010/main" val="0"/>
              </a:ext>
            </a:extLst>
          </a:blip>
          <a:srcRect t="-37789" b="-37789"/>
          <a:stretch/>
        </p:blipFill>
        <p:spPr>
          <a:xfrm>
            <a:off x="5994400" y="5508000"/>
            <a:ext cx="2768000" cy="1350000"/>
          </a:xfrm>
          <a:prstGeom prst="rect">
            <a:avLst/>
          </a:prstGeom>
        </p:spPr>
      </p:pic>
      <p:pic>
        <p:nvPicPr>
          <p:cNvPr id="8" name="Picture 2" descr="C:\Dokumente und Einstellungen\glass\Desktop\codesign.png"/>
          <p:cNvPicPr>
            <a:picLocks noChangeAspect="1" noChangeArrowheads="1"/>
          </p:cNvPicPr>
          <p:nvPr/>
        </p:nvPicPr>
        <p:blipFill>
          <a:blip r:embed="rId4" cstate="print"/>
          <a:srcRect/>
          <a:stretch>
            <a:fillRect/>
          </a:stretch>
        </p:blipFill>
        <p:spPr bwMode="auto">
          <a:xfrm>
            <a:off x="3839254" y="5713172"/>
            <a:ext cx="1758590" cy="864000"/>
          </a:xfrm>
          <a:prstGeom prst="rect">
            <a:avLst/>
          </a:prstGeom>
          <a:noFill/>
        </p:spPr>
      </p:pic>
    </p:spTree>
    <p:extLst>
      <p:ext uri="{BB962C8B-B14F-4D97-AF65-F5344CB8AC3E}">
        <p14:creationId xmlns:p14="http://schemas.microsoft.com/office/powerpoint/2010/main" val="1896686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cxnSp>
        <p:nvCxnSpPr>
          <p:cNvPr id="3" name="Gerade Verbindung 2"/>
          <p:cNvCxnSpPr/>
          <p:nvPr/>
        </p:nvCxnSpPr>
        <p:spPr>
          <a:xfrm flipH="1">
            <a:off x="627063" y="863600"/>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sp>
        <p:nvSpPr>
          <p:cNvPr id="2" name="Titel 1"/>
          <p:cNvSpPr>
            <a:spLocks noGrp="1"/>
          </p:cNvSpPr>
          <p:nvPr>
            <p:ph type="title"/>
          </p:nvPr>
        </p:nvSpPr>
        <p:spPr/>
        <p:txBody>
          <a:bodyPr/>
          <a:lstStyle/>
          <a:p>
            <a:r>
              <a:rPr lang="en-US" smtClean="0"/>
              <a:t>Click to edit Master title style</a:t>
            </a:r>
            <a:endParaRPr lang="de-DE" dirty="0"/>
          </a:p>
        </p:txBody>
      </p:sp>
      <p:sp>
        <p:nvSpPr>
          <p:cNvPr id="5" name="Fußzeilenplatzhalter 3"/>
          <p:cNvSpPr>
            <a:spLocks noGrp="1"/>
          </p:cNvSpPr>
          <p:nvPr>
            <p:ph type="ftr" sz="quarter" idx="10"/>
          </p:nvPr>
        </p:nvSpPr>
        <p:spPr/>
        <p:txBody>
          <a:bodyPr/>
          <a:lstStyle>
            <a:lvl1pPr>
              <a:defRPr/>
            </a:lvl1pPr>
          </a:lstStyle>
          <a:p>
            <a:pPr>
              <a:defRPr/>
            </a:pPr>
            <a:r>
              <a:rPr lang="en-US" smtClean="0"/>
              <a:t>Hananeh Aliee- DATE 2013</a:t>
            </a:r>
            <a:endParaRPr lang="en-US" dirty="0"/>
          </a:p>
        </p:txBody>
      </p:sp>
      <p:sp>
        <p:nvSpPr>
          <p:cNvPr id="6" name="Foliennummernplatzhalter 4"/>
          <p:cNvSpPr>
            <a:spLocks noGrp="1"/>
          </p:cNvSpPr>
          <p:nvPr>
            <p:ph type="sldNum" sz="quarter" idx="11"/>
          </p:nvPr>
        </p:nvSpPr>
        <p:spPr/>
        <p:txBody>
          <a:bodyPr/>
          <a:lstStyle>
            <a:lvl1pPr>
              <a:defRPr/>
            </a:lvl1pPr>
          </a:lstStyle>
          <a:p>
            <a:pPr>
              <a:defRPr/>
            </a:pPr>
            <a:fld id="{61AA86F6-EA65-445C-B9AA-EB9B2F846634}" type="slidenum">
              <a:rPr lang="fa-IR" smtClean="0"/>
              <a:pPr>
                <a:defRPr/>
              </a:pPr>
              <a:t>‹#›</a:t>
            </a:fld>
            <a:endParaRPr lang="en-US" dirty="0"/>
          </a:p>
        </p:txBody>
      </p:sp>
      <p:pic>
        <p:nvPicPr>
          <p:cNvPr id="7" name="Bild 6" descr="fau-logo-tech.eps"/>
          <p:cNvPicPr>
            <a:picLocks noChangeAspect="1"/>
          </p:cNvPicPr>
          <p:nvPr/>
        </p:nvPicPr>
        <p:blipFill rotWithShape="1">
          <a:blip r:embed="rId2" cstate="print">
            <a:extLst>
              <a:ext uri="{28A0092B-C50C-407E-A947-70E740481C1C}">
                <a14:useLocalDpi xmlns:a14="http://schemas.microsoft.com/office/drawing/2010/main" val="0"/>
              </a:ext>
            </a:extLst>
          </a:blip>
          <a:srcRect t="-37789" b="-37789"/>
          <a:stretch/>
        </p:blipFill>
        <p:spPr>
          <a:xfrm>
            <a:off x="6992301" y="0"/>
            <a:ext cx="1770699" cy="863600"/>
          </a:xfrm>
          <a:prstGeom prst="rect">
            <a:avLst/>
          </a:prstGeom>
        </p:spPr>
      </p:pic>
      <p:pic>
        <p:nvPicPr>
          <p:cNvPr id="8" name="Picture 2" descr="C:\Dokumente und Einstellungen\glass\Desktop\codesign.png"/>
          <p:cNvPicPr>
            <a:picLocks noChangeAspect="1" noChangeArrowheads="1"/>
          </p:cNvPicPr>
          <p:nvPr/>
        </p:nvPicPr>
        <p:blipFill>
          <a:blip r:embed="rId3" cstate="print"/>
          <a:srcRect/>
          <a:stretch>
            <a:fillRect/>
          </a:stretch>
        </p:blipFill>
        <p:spPr bwMode="auto">
          <a:xfrm>
            <a:off x="5713172" y="153932"/>
            <a:ext cx="1022820" cy="502514"/>
          </a:xfrm>
          <a:prstGeom prst="rect">
            <a:avLst/>
          </a:prstGeom>
          <a:noFill/>
        </p:spPr>
      </p:pic>
    </p:spTree>
    <p:extLst>
      <p:ext uri="{BB962C8B-B14F-4D97-AF65-F5344CB8AC3E}">
        <p14:creationId xmlns:p14="http://schemas.microsoft.com/office/powerpoint/2010/main" val="79115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4" name="Gerade Verbindung 3"/>
          <p:cNvCxnSpPr/>
          <p:nvPr/>
        </p:nvCxnSpPr>
        <p:spPr>
          <a:xfrm flipH="1">
            <a:off x="627063" y="863600"/>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a:xfrm>
            <a:off x="627063" y="1916833"/>
            <a:ext cx="8135937" cy="4491906"/>
          </a:xfrm>
        </p:spPr>
        <p:txBody>
          <a:bodyPr/>
          <a:lstStyle>
            <a:lvl1pPr marL="2772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smtClean="0"/>
          </a:p>
        </p:txBody>
      </p:sp>
      <p:sp>
        <p:nvSpPr>
          <p:cNvPr id="6" name="Fußzeilenplatzhalter 4"/>
          <p:cNvSpPr>
            <a:spLocks noGrp="1"/>
          </p:cNvSpPr>
          <p:nvPr>
            <p:ph type="ftr" sz="quarter" idx="10"/>
          </p:nvPr>
        </p:nvSpPr>
        <p:spPr/>
        <p:txBody>
          <a:bodyPr/>
          <a:lstStyle>
            <a:lvl1pPr>
              <a:defRPr/>
            </a:lvl1pPr>
          </a:lstStyle>
          <a:p>
            <a:pPr>
              <a:defRPr/>
            </a:pPr>
            <a:r>
              <a:rPr lang="en-US" smtClean="0"/>
              <a:t>Hananeh Aliee- DATE 2013</a:t>
            </a:r>
            <a:endParaRPr lang="en-US" dirty="0"/>
          </a:p>
        </p:txBody>
      </p:sp>
      <p:sp>
        <p:nvSpPr>
          <p:cNvPr id="7" name="Foliennummernplatzhalter 5"/>
          <p:cNvSpPr>
            <a:spLocks noGrp="1"/>
          </p:cNvSpPr>
          <p:nvPr>
            <p:ph type="sldNum" sz="quarter" idx="11"/>
          </p:nvPr>
        </p:nvSpPr>
        <p:spPr/>
        <p:txBody>
          <a:bodyPr/>
          <a:lstStyle>
            <a:lvl1pPr>
              <a:defRPr/>
            </a:lvl1pPr>
          </a:lstStyle>
          <a:p>
            <a:pPr>
              <a:defRPr/>
            </a:pPr>
            <a:fld id="{61AA86F6-EA65-445C-B9AA-EB9B2F846634}" type="slidenum">
              <a:rPr lang="fa-IR" smtClean="0"/>
              <a:pPr>
                <a:defRPr/>
              </a:pPr>
              <a:t>‹#›</a:t>
            </a:fld>
            <a:endParaRPr lang="en-US" dirty="0"/>
          </a:p>
        </p:txBody>
      </p:sp>
      <p:pic>
        <p:nvPicPr>
          <p:cNvPr id="8" name="Bild 7" descr="fau-logo-tech.eps"/>
          <p:cNvPicPr>
            <a:picLocks noChangeAspect="1"/>
          </p:cNvPicPr>
          <p:nvPr/>
        </p:nvPicPr>
        <p:blipFill rotWithShape="1">
          <a:blip r:embed="rId2" cstate="print">
            <a:extLst>
              <a:ext uri="{28A0092B-C50C-407E-A947-70E740481C1C}">
                <a14:useLocalDpi xmlns:a14="http://schemas.microsoft.com/office/drawing/2010/main" val="0"/>
              </a:ext>
            </a:extLst>
          </a:blip>
          <a:srcRect t="-37789" b="-37789"/>
          <a:stretch/>
        </p:blipFill>
        <p:spPr>
          <a:xfrm>
            <a:off x="6992301" y="0"/>
            <a:ext cx="1770699" cy="863600"/>
          </a:xfrm>
          <a:prstGeom prst="rect">
            <a:avLst/>
          </a:prstGeom>
        </p:spPr>
      </p:pic>
      <p:pic>
        <p:nvPicPr>
          <p:cNvPr id="9" name="Picture 2" descr="C:\Dokumente und Einstellungen\glass\Desktop\codesign.png"/>
          <p:cNvPicPr>
            <a:picLocks noChangeAspect="1" noChangeArrowheads="1"/>
          </p:cNvPicPr>
          <p:nvPr/>
        </p:nvPicPr>
        <p:blipFill>
          <a:blip r:embed="rId3" cstate="print"/>
          <a:srcRect/>
          <a:stretch>
            <a:fillRect/>
          </a:stretch>
        </p:blipFill>
        <p:spPr bwMode="auto">
          <a:xfrm>
            <a:off x="5713172" y="153932"/>
            <a:ext cx="1022820" cy="502514"/>
          </a:xfrm>
          <a:prstGeom prst="rect">
            <a:avLst/>
          </a:prstGeom>
          <a:noFill/>
        </p:spPr>
      </p:pic>
    </p:spTree>
    <p:extLst>
      <p:ext uri="{BB962C8B-B14F-4D97-AF65-F5344CB8AC3E}">
        <p14:creationId xmlns:p14="http://schemas.microsoft.com/office/powerpoint/2010/main" val="13111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ct Nur Titel">
    <p:spTree>
      <p:nvGrpSpPr>
        <p:cNvPr id="1" name=""/>
        <p:cNvGrpSpPr/>
        <p:nvPr/>
      </p:nvGrpSpPr>
      <p:grpSpPr>
        <a:xfrm>
          <a:off x="0" y="0"/>
          <a:ext cx="0" cy="0"/>
          <a:chOff x="0" y="0"/>
          <a:chExt cx="0" cy="0"/>
        </a:xfrm>
      </p:grpSpPr>
      <p:cxnSp>
        <p:nvCxnSpPr>
          <p:cNvPr id="4" name="Gerade Verbindung 3"/>
          <p:cNvCxnSpPr/>
          <p:nvPr/>
        </p:nvCxnSpPr>
        <p:spPr>
          <a:xfrm flipH="1">
            <a:off x="627063" y="535043"/>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sp>
        <p:nvSpPr>
          <p:cNvPr id="2" name="Titel 1"/>
          <p:cNvSpPr>
            <a:spLocks noGrp="1"/>
          </p:cNvSpPr>
          <p:nvPr>
            <p:ph type="title"/>
          </p:nvPr>
        </p:nvSpPr>
        <p:spPr>
          <a:xfrm>
            <a:off x="627063" y="664610"/>
            <a:ext cx="8135937" cy="321455"/>
          </a:xfrm>
        </p:spPr>
        <p:txBody>
          <a:bodyPr/>
          <a:lstStyle>
            <a:lvl1pPr>
              <a:defRPr sz="2200"/>
            </a:lvl1pPr>
          </a:lstStyle>
          <a:p>
            <a:r>
              <a:rPr lang="en-US" smtClean="0"/>
              <a:t>Click to edit Master title style</a:t>
            </a:r>
            <a:endParaRPr lang="de-DE" dirty="0"/>
          </a:p>
        </p:txBody>
      </p:sp>
      <p:sp>
        <p:nvSpPr>
          <p:cNvPr id="6" name="Fußzeilenplatzhalter 4"/>
          <p:cNvSpPr>
            <a:spLocks noGrp="1"/>
          </p:cNvSpPr>
          <p:nvPr>
            <p:ph type="ftr" sz="quarter" idx="10"/>
          </p:nvPr>
        </p:nvSpPr>
        <p:spPr>
          <a:xfrm>
            <a:off x="627063" y="6554418"/>
            <a:ext cx="6813550" cy="318211"/>
          </a:xfrm>
        </p:spPr>
        <p:txBody>
          <a:bodyPr/>
          <a:lstStyle>
            <a:lvl1pPr>
              <a:defRPr sz="800"/>
            </a:lvl1pPr>
          </a:lstStyle>
          <a:p>
            <a:pPr>
              <a:defRPr/>
            </a:pPr>
            <a:r>
              <a:rPr lang="en-US" smtClean="0"/>
              <a:t>Hananeh Aliee- DATE 2013</a:t>
            </a:r>
            <a:endParaRPr lang="en-US" dirty="0"/>
          </a:p>
        </p:txBody>
      </p:sp>
      <p:sp>
        <p:nvSpPr>
          <p:cNvPr id="7" name="Foliennummernplatzhalter 5"/>
          <p:cNvSpPr>
            <a:spLocks noGrp="1"/>
          </p:cNvSpPr>
          <p:nvPr>
            <p:ph type="sldNum" sz="quarter" idx="11"/>
          </p:nvPr>
        </p:nvSpPr>
        <p:spPr>
          <a:xfrm>
            <a:off x="8312150" y="6554418"/>
            <a:ext cx="450850" cy="318211"/>
          </a:xfrm>
        </p:spPr>
        <p:txBody>
          <a:bodyPr/>
          <a:lstStyle>
            <a:lvl1pPr>
              <a:defRPr sz="800"/>
            </a:lvl1pPr>
          </a:lstStyle>
          <a:p>
            <a:pPr>
              <a:defRPr/>
            </a:pPr>
            <a:fld id="{61AA86F6-EA65-445C-B9AA-EB9B2F846634}" type="slidenum">
              <a:rPr lang="fa-IR" smtClean="0"/>
              <a:pPr>
                <a:defRPr/>
              </a:pPr>
              <a:t>‹#›</a:t>
            </a:fld>
            <a:endParaRPr lang="en-US" dirty="0"/>
          </a:p>
        </p:txBody>
      </p:sp>
      <p:pic>
        <p:nvPicPr>
          <p:cNvPr id="8" name="Bild 7" descr="fau-logo-tech.eps"/>
          <p:cNvPicPr>
            <a:picLocks noChangeAspect="1"/>
          </p:cNvPicPr>
          <p:nvPr/>
        </p:nvPicPr>
        <p:blipFill rotWithShape="1">
          <a:blip r:embed="rId2" cstate="print">
            <a:extLst>
              <a:ext uri="{28A0092B-C50C-407E-A947-70E740481C1C}">
                <a14:useLocalDpi xmlns:a14="http://schemas.microsoft.com/office/drawing/2010/main" val="0"/>
              </a:ext>
            </a:extLst>
          </a:blip>
          <a:srcRect t="-37789" b="-37789"/>
          <a:stretch/>
        </p:blipFill>
        <p:spPr>
          <a:xfrm>
            <a:off x="7543981" y="-38365"/>
            <a:ext cx="1247445" cy="608400"/>
          </a:xfrm>
          <a:prstGeom prst="rect">
            <a:avLst/>
          </a:prstGeom>
        </p:spPr>
      </p:pic>
      <p:pic>
        <p:nvPicPr>
          <p:cNvPr id="23" name="Picture 2" descr="C:\Dokumente und Einstellungen\glass\Desktop\codesign.png"/>
          <p:cNvPicPr>
            <a:picLocks noChangeAspect="1" noChangeArrowheads="1"/>
          </p:cNvPicPr>
          <p:nvPr/>
        </p:nvPicPr>
        <p:blipFill>
          <a:blip r:embed="rId3" cstate="print"/>
          <a:srcRect/>
          <a:stretch>
            <a:fillRect/>
          </a:stretch>
        </p:blipFill>
        <p:spPr bwMode="auto">
          <a:xfrm>
            <a:off x="6631611" y="69531"/>
            <a:ext cx="754728" cy="370800"/>
          </a:xfrm>
          <a:prstGeom prst="rect">
            <a:avLst/>
          </a:prstGeom>
          <a:noFill/>
        </p:spPr>
      </p:pic>
    </p:spTree>
    <p:extLst>
      <p:ext uri="{BB962C8B-B14F-4D97-AF65-F5344CB8AC3E}">
        <p14:creationId xmlns:p14="http://schemas.microsoft.com/office/powerpoint/2010/main" val="13111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ean Nur Titel">
    <p:spTree>
      <p:nvGrpSpPr>
        <p:cNvPr id="1" name=""/>
        <p:cNvGrpSpPr/>
        <p:nvPr/>
      </p:nvGrpSpPr>
      <p:grpSpPr>
        <a:xfrm>
          <a:off x="0" y="0"/>
          <a:ext cx="0" cy="0"/>
          <a:chOff x="0" y="0"/>
          <a:chExt cx="0" cy="0"/>
        </a:xfrm>
      </p:grpSpPr>
      <p:cxnSp>
        <p:nvCxnSpPr>
          <p:cNvPr id="4" name="Gerade Verbindung 3"/>
          <p:cNvCxnSpPr/>
          <p:nvPr/>
        </p:nvCxnSpPr>
        <p:spPr>
          <a:xfrm flipH="1">
            <a:off x="627063" y="535043"/>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sp>
        <p:nvSpPr>
          <p:cNvPr id="2" name="Titel 1"/>
          <p:cNvSpPr>
            <a:spLocks noGrp="1"/>
          </p:cNvSpPr>
          <p:nvPr>
            <p:ph type="title"/>
          </p:nvPr>
        </p:nvSpPr>
        <p:spPr>
          <a:xfrm>
            <a:off x="627063" y="664610"/>
            <a:ext cx="8135937" cy="321455"/>
          </a:xfrm>
        </p:spPr>
        <p:txBody>
          <a:bodyPr/>
          <a:lstStyle>
            <a:lvl1pPr>
              <a:defRPr sz="2200"/>
            </a:lvl1pPr>
          </a:lstStyle>
          <a:p>
            <a:r>
              <a:rPr lang="en-US" smtClean="0"/>
              <a:t>Click to edit Master title style</a:t>
            </a:r>
            <a:endParaRPr lang="de-DE" dirty="0"/>
          </a:p>
        </p:txBody>
      </p:sp>
      <p:sp>
        <p:nvSpPr>
          <p:cNvPr id="7" name="Foliennummernplatzhalter 5"/>
          <p:cNvSpPr>
            <a:spLocks noGrp="1"/>
          </p:cNvSpPr>
          <p:nvPr>
            <p:ph type="sldNum" sz="quarter" idx="11"/>
          </p:nvPr>
        </p:nvSpPr>
        <p:spPr>
          <a:xfrm>
            <a:off x="8312150" y="6554418"/>
            <a:ext cx="450850" cy="318211"/>
          </a:xfrm>
        </p:spPr>
        <p:txBody>
          <a:bodyPr/>
          <a:lstStyle>
            <a:lvl1pPr>
              <a:defRPr sz="1100"/>
            </a:lvl1pPr>
          </a:lstStyle>
          <a:p>
            <a:pPr>
              <a:defRPr/>
            </a:pPr>
            <a:fld id="{61AA86F6-EA65-445C-B9AA-EB9B2F846634}" type="slidenum">
              <a:rPr lang="fa-IR" smtClean="0"/>
              <a:pPr>
                <a:defRPr/>
              </a:pPr>
              <a:t>‹#›</a:t>
            </a:fld>
            <a:endParaRPr lang="en-US" dirty="0"/>
          </a:p>
        </p:txBody>
      </p:sp>
    </p:spTree>
    <p:extLst>
      <p:ext uri="{BB962C8B-B14F-4D97-AF65-F5344CB8AC3E}">
        <p14:creationId xmlns:p14="http://schemas.microsoft.com/office/powerpoint/2010/main" val="1311187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cxnSp>
        <p:nvCxnSpPr>
          <p:cNvPr id="2" name="Gerade Verbindung 1"/>
          <p:cNvCxnSpPr/>
          <p:nvPr/>
        </p:nvCxnSpPr>
        <p:spPr>
          <a:xfrm flipH="1">
            <a:off x="627063" y="863600"/>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pic>
        <p:nvPicPr>
          <p:cNvPr id="4" name="Bild 3" descr="fau-logo-tech.eps"/>
          <p:cNvPicPr>
            <a:picLocks noChangeAspect="1"/>
          </p:cNvPicPr>
          <p:nvPr/>
        </p:nvPicPr>
        <p:blipFill rotWithShape="1">
          <a:blip r:embed="rId2" cstate="print">
            <a:extLst>
              <a:ext uri="{28A0092B-C50C-407E-A947-70E740481C1C}">
                <a14:useLocalDpi xmlns:a14="http://schemas.microsoft.com/office/drawing/2010/main" val="0"/>
              </a:ext>
            </a:extLst>
          </a:blip>
          <a:srcRect t="-37789" b="-37789"/>
          <a:stretch/>
        </p:blipFill>
        <p:spPr>
          <a:xfrm>
            <a:off x="6992301" y="0"/>
            <a:ext cx="1770699" cy="863600"/>
          </a:xfrm>
          <a:prstGeom prst="rect">
            <a:avLst/>
          </a:prstGeom>
        </p:spPr>
      </p:pic>
      <p:pic>
        <p:nvPicPr>
          <p:cNvPr id="5" name="Picture 2" descr="C:\Dokumente und Einstellungen\glass\Desktop\codesign.png"/>
          <p:cNvPicPr>
            <a:picLocks noChangeAspect="1" noChangeArrowheads="1"/>
          </p:cNvPicPr>
          <p:nvPr/>
        </p:nvPicPr>
        <p:blipFill>
          <a:blip r:embed="rId3" cstate="print"/>
          <a:srcRect/>
          <a:stretch>
            <a:fillRect/>
          </a:stretch>
        </p:blipFill>
        <p:spPr bwMode="auto">
          <a:xfrm>
            <a:off x="5713172" y="153932"/>
            <a:ext cx="1022820" cy="502514"/>
          </a:xfrm>
          <a:prstGeom prst="rect">
            <a:avLst/>
          </a:prstGeom>
          <a:noFill/>
        </p:spPr>
      </p:pic>
    </p:spTree>
    <p:extLst>
      <p:ext uri="{BB962C8B-B14F-4D97-AF65-F5344CB8AC3E}">
        <p14:creationId xmlns:p14="http://schemas.microsoft.com/office/powerpoint/2010/main" val="1317992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ct Leer">
    <p:spTree>
      <p:nvGrpSpPr>
        <p:cNvPr id="1" name=""/>
        <p:cNvGrpSpPr/>
        <p:nvPr/>
      </p:nvGrpSpPr>
      <p:grpSpPr>
        <a:xfrm>
          <a:off x="0" y="0"/>
          <a:ext cx="0" cy="0"/>
          <a:chOff x="0" y="0"/>
          <a:chExt cx="0" cy="0"/>
        </a:xfrm>
      </p:grpSpPr>
      <p:cxnSp>
        <p:nvCxnSpPr>
          <p:cNvPr id="4" name="Gerade Verbindung 3"/>
          <p:cNvCxnSpPr/>
          <p:nvPr/>
        </p:nvCxnSpPr>
        <p:spPr>
          <a:xfrm flipH="1">
            <a:off x="627063" y="535043"/>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pic>
        <p:nvPicPr>
          <p:cNvPr id="8" name="Bild 7" descr="fau-logo-tech.eps"/>
          <p:cNvPicPr>
            <a:picLocks noChangeAspect="1"/>
          </p:cNvPicPr>
          <p:nvPr/>
        </p:nvPicPr>
        <p:blipFill rotWithShape="1">
          <a:blip r:embed="rId2" cstate="print">
            <a:extLst>
              <a:ext uri="{28A0092B-C50C-407E-A947-70E740481C1C}">
                <a14:useLocalDpi xmlns:a14="http://schemas.microsoft.com/office/drawing/2010/main" val="0"/>
              </a:ext>
            </a:extLst>
          </a:blip>
          <a:srcRect t="-37789" b="-37789"/>
          <a:stretch/>
        </p:blipFill>
        <p:spPr>
          <a:xfrm>
            <a:off x="7543981" y="-38365"/>
            <a:ext cx="1247445" cy="608400"/>
          </a:xfrm>
          <a:prstGeom prst="rect">
            <a:avLst/>
          </a:prstGeom>
        </p:spPr>
      </p:pic>
      <p:pic>
        <p:nvPicPr>
          <p:cNvPr id="23" name="Picture 2" descr="C:\Dokumente und Einstellungen\glass\Desktop\codesign.png"/>
          <p:cNvPicPr>
            <a:picLocks noChangeAspect="1" noChangeArrowheads="1"/>
          </p:cNvPicPr>
          <p:nvPr/>
        </p:nvPicPr>
        <p:blipFill>
          <a:blip r:embed="rId3" cstate="print"/>
          <a:srcRect/>
          <a:stretch>
            <a:fillRect/>
          </a:stretch>
        </p:blipFill>
        <p:spPr bwMode="auto">
          <a:xfrm>
            <a:off x="6631611" y="69531"/>
            <a:ext cx="754728" cy="370800"/>
          </a:xfrm>
          <a:prstGeom prst="rect">
            <a:avLst/>
          </a:prstGeom>
          <a:noFill/>
        </p:spPr>
      </p:pic>
    </p:spTree>
    <p:extLst>
      <p:ext uri="{BB962C8B-B14F-4D97-AF65-F5344CB8AC3E}">
        <p14:creationId xmlns:p14="http://schemas.microsoft.com/office/powerpoint/2010/main" val="13111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ean Leer">
    <p:spTree>
      <p:nvGrpSpPr>
        <p:cNvPr id="1" name=""/>
        <p:cNvGrpSpPr/>
        <p:nvPr/>
      </p:nvGrpSpPr>
      <p:grpSpPr>
        <a:xfrm>
          <a:off x="0" y="0"/>
          <a:ext cx="0" cy="0"/>
          <a:chOff x="0" y="0"/>
          <a:chExt cx="0" cy="0"/>
        </a:xfrm>
      </p:grpSpPr>
      <p:cxnSp>
        <p:nvCxnSpPr>
          <p:cNvPr id="4" name="Gerade Verbindung 3"/>
          <p:cNvCxnSpPr/>
          <p:nvPr/>
        </p:nvCxnSpPr>
        <p:spPr>
          <a:xfrm flipH="1">
            <a:off x="627063" y="535043"/>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11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mpact Titel und Inhalt">
    <p:spTree>
      <p:nvGrpSpPr>
        <p:cNvPr id="1" name=""/>
        <p:cNvGrpSpPr/>
        <p:nvPr/>
      </p:nvGrpSpPr>
      <p:grpSpPr>
        <a:xfrm>
          <a:off x="0" y="0"/>
          <a:ext cx="0" cy="0"/>
          <a:chOff x="0" y="0"/>
          <a:chExt cx="0" cy="0"/>
        </a:xfrm>
      </p:grpSpPr>
      <p:cxnSp>
        <p:nvCxnSpPr>
          <p:cNvPr id="4" name="Gerade Verbindung 3"/>
          <p:cNvCxnSpPr/>
          <p:nvPr/>
        </p:nvCxnSpPr>
        <p:spPr>
          <a:xfrm flipH="1">
            <a:off x="627063" y="535043"/>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sp>
        <p:nvSpPr>
          <p:cNvPr id="2" name="Titel 1"/>
          <p:cNvSpPr>
            <a:spLocks noGrp="1"/>
          </p:cNvSpPr>
          <p:nvPr>
            <p:ph type="title"/>
          </p:nvPr>
        </p:nvSpPr>
        <p:spPr>
          <a:xfrm>
            <a:off x="627063" y="664610"/>
            <a:ext cx="8135937" cy="321455"/>
          </a:xfrm>
        </p:spPr>
        <p:txBody>
          <a:bodyPr/>
          <a:lstStyle>
            <a:lvl1pPr>
              <a:defRPr sz="2200"/>
            </a:lvl1pPr>
          </a:lstStyle>
          <a:p>
            <a:r>
              <a:rPr lang="en-US" smtClean="0"/>
              <a:t>Click to edit Master title style</a:t>
            </a:r>
            <a:endParaRPr lang="de-DE" dirty="0"/>
          </a:p>
        </p:txBody>
      </p:sp>
      <p:sp>
        <p:nvSpPr>
          <p:cNvPr id="3" name="Inhaltsplatzhalter 2"/>
          <p:cNvSpPr>
            <a:spLocks noGrp="1"/>
          </p:cNvSpPr>
          <p:nvPr>
            <p:ph idx="1"/>
          </p:nvPr>
        </p:nvSpPr>
        <p:spPr>
          <a:xfrm>
            <a:off x="627063" y="1246363"/>
            <a:ext cx="8135937" cy="5241224"/>
          </a:xfrm>
        </p:spPr>
        <p:txBody>
          <a:bodyPr/>
          <a:lstStyle>
            <a:lvl1pPr marL="2772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smtClean="0"/>
          </a:p>
        </p:txBody>
      </p:sp>
      <p:sp>
        <p:nvSpPr>
          <p:cNvPr id="6" name="Fußzeilenplatzhalter 4"/>
          <p:cNvSpPr>
            <a:spLocks noGrp="1"/>
          </p:cNvSpPr>
          <p:nvPr>
            <p:ph type="ftr" sz="quarter" idx="10"/>
          </p:nvPr>
        </p:nvSpPr>
        <p:spPr>
          <a:xfrm>
            <a:off x="627063" y="6554418"/>
            <a:ext cx="6813550" cy="318211"/>
          </a:xfrm>
        </p:spPr>
        <p:txBody>
          <a:bodyPr/>
          <a:lstStyle>
            <a:lvl1pPr>
              <a:defRPr sz="800"/>
            </a:lvl1pPr>
          </a:lstStyle>
          <a:p>
            <a:pPr>
              <a:defRPr/>
            </a:pPr>
            <a:r>
              <a:rPr lang="en-US" smtClean="0"/>
              <a:t>Hananeh Aliee- DATE 2013</a:t>
            </a:r>
            <a:endParaRPr lang="en-US" dirty="0"/>
          </a:p>
        </p:txBody>
      </p:sp>
      <p:sp>
        <p:nvSpPr>
          <p:cNvPr id="7" name="Foliennummernplatzhalter 5"/>
          <p:cNvSpPr>
            <a:spLocks noGrp="1"/>
          </p:cNvSpPr>
          <p:nvPr>
            <p:ph type="sldNum" sz="quarter" idx="11"/>
          </p:nvPr>
        </p:nvSpPr>
        <p:spPr>
          <a:xfrm>
            <a:off x="8312150" y="6554418"/>
            <a:ext cx="450850" cy="318211"/>
          </a:xfrm>
        </p:spPr>
        <p:txBody>
          <a:bodyPr/>
          <a:lstStyle>
            <a:lvl1pPr>
              <a:defRPr sz="800"/>
            </a:lvl1pPr>
          </a:lstStyle>
          <a:p>
            <a:pPr>
              <a:defRPr/>
            </a:pPr>
            <a:fld id="{61AA86F6-EA65-445C-B9AA-EB9B2F846634}" type="slidenum">
              <a:rPr lang="fa-IR" smtClean="0"/>
              <a:pPr>
                <a:defRPr/>
              </a:pPr>
              <a:t>‹#›</a:t>
            </a:fld>
            <a:endParaRPr lang="en-US" dirty="0"/>
          </a:p>
        </p:txBody>
      </p:sp>
      <p:pic>
        <p:nvPicPr>
          <p:cNvPr id="8" name="Bild 7" descr="fau-logo-tech.eps"/>
          <p:cNvPicPr>
            <a:picLocks noChangeAspect="1"/>
          </p:cNvPicPr>
          <p:nvPr/>
        </p:nvPicPr>
        <p:blipFill rotWithShape="1">
          <a:blip r:embed="rId2" cstate="print">
            <a:extLst>
              <a:ext uri="{28A0092B-C50C-407E-A947-70E740481C1C}">
                <a14:useLocalDpi xmlns:a14="http://schemas.microsoft.com/office/drawing/2010/main" val="0"/>
              </a:ext>
            </a:extLst>
          </a:blip>
          <a:srcRect t="-37789" b="-37789"/>
          <a:stretch/>
        </p:blipFill>
        <p:spPr>
          <a:xfrm>
            <a:off x="7543981" y="-38365"/>
            <a:ext cx="1247445" cy="608400"/>
          </a:xfrm>
          <a:prstGeom prst="rect">
            <a:avLst/>
          </a:prstGeom>
        </p:spPr>
      </p:pic>
      <p:pic>
        <p:nvPicPr>
          <p:cNvPr id="23" name="Picture 2" descr="C:\Dokumente und Einstellungen\glass\Desktop\codesign.png"/>
          <p:cNvPicPr>
            <a:picLocks noChangeAspect="1" noChangeArrowheads="1"/>
          </p:cNvPicPr>
          <p:nvPr/>
        </p:nvPicPr>
        <p:blipFill>
          <a:blip r:embed="rId3" cstate="print"/>
          <a:srcRect/>
          <a:stretch>
            <a:fillRect/>
          </a:stretch>
        </p:blipFill>
        <p:spPr bwMode="auto">
          <a:xfrm>
            <a:off x="6631611" y="69531"/>
            <a:ext cx="754728" cy="370800"/>
          </a:xfrm>
          <a:prstGeom prst="rect">
            <a:avLst/>
          </a:prstGeom>
          <a:noFill/>
        </p:spPr>
      </p:pic>
    </p:spTree>
    <p:extLst>
      <p:ext uri="{BB962C8B-B14F-4D97-AF65-F5344CB8AC3E}">
        <p14:creationId xmlns:p14="http://schemas.microsoft.com/office/powerpoint/2010/main" val="1311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lean Titel und Inhalt">
    <p:spTree>
      <p:nvGrpSpPr>
        <p:cNvPr id="1" name=""/>
        <p:cNvGrpSpPr/>
        <p:nvPr/>
      </p:nvGrpSpPr>
      <p:grpSpPr>
        <a:xfrm>
          <a:off x="0" y="0"/>
          <a:ext cx="0" cy="0"/>
          <a:chOff x="0" y="0"/>
          <a:chExt cx="0" cy="0"/>
        </a:xfrm>
      </p:grpSpPr>
      <p:cxnSp>
        <p:nvCxnSpPr>
          <p:cNvPr id="4" name="Gerade Verbindung 3"/>
          <p:cNvCxnSpPr/>
          <p:nvPr/>
        </p:nvCxnSpPr>
        <p:spPr>
          <a:xfrm flipH="1">
            <a:off x="627063" y="535043"/>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sp>
        <p:nvSpPr>
          <p:cNvPr id="2" name="Titel 1"/>
          <p:cNvSpPr>
            <a:spLocks noGrp="1"/>
          </p:cNvSpPr>
          <p:nvPr>
            <p:ph type="title"/>
          </p:nvPr>
        </p:nvSpPr>
        <p:spPr>
          <a:xfrm>
            <a:off x="627063" y="664610"/>
            <a:ext cx="8135937" cy="321455"/>
          </a:xfrm>
        </p:spPr>
        <p:txBody>
          <a:bodyPr/>
          <a:lstStyle>
            <a:lvl1pPr>
              <a:defRPr sz="2200"/>
            </a:lvl1pPr>
          </a:lstStyle>
          <a:p>
            <a:r>
              <a:rPr lang="en-US" smtClean="0"/>
              <a:t>Click to edit Master title style</a:t>
            </a:r>
            <a:endParaRPr lang="de-DE" dirty="0"/>
          </a:p>
        </p:txBody>
      </p:sp>
      <p:sp>
        <p:nvSpPr>
          <p:cNvPr id="3" name="Inhaltsplatzhalter 2"/>
          <p:cNvSpPr>
            <a:spLocks noGrp="1"/>
          </p:cNvSpPr>
          <p:nvPr>
            <p:ph idx="1"/>
          </p:nvPr>
        </p:nvSpPr>
        <p:spPr>
          <a:xfrm>
            <a:off x="627063" y="1246363"/>
            <a:ext cx="8135937" cy="5241224"/>
          </a:xfrm>
        </p:spPr>
        <p:txBody>
          <a:bodyPr/>
          <a:lstStyle>
            <a:lvl1pPr marL="2772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smtClean="0"/>
          </a:p>
        </p:txBody>
      </p:sp>
      <p:sp>
        <p:nvSpPr>
          <p:cNvPr id="7" name="Foliennummernplatzhalter 5"/>
          <p:cNvSpPr>
            <a:spLocks noGrp="1"/>
          </p:cNvSpPr>
          <p:nvPr>
            <p:ph type="sldNum" sz="quarter" idx="11"/>
          </p:nvPr>
        </p:nvSpPr>
        <p:spPr>
          <a:xfrm>
            <a:off x="8312150" y="6554418"/>
            <a:ext cx="450850" cy="318211"/>
          </a:xfrm>
        </p:spPr>
        <p:txBody>
          <a:bodyPr/>
          <a:lstStyle>
            <a:lvl1pPr>
              <a:defRPr sz="800"/>
            </a:lvl1pPr>
          </a:lstStyle>
          <a:p>
            <a:pPr>
              <a:defRPr/>
            </a:pPr>
            <a:fld id="{61AA86F6-EA65-445C-B9AA-EB9B2F846634}" type="slidenum">
              <a:rPr lang="fa-IR" smtClean="0"/>
              <a:pPr>
                <a:defRPr/>
              </a:pPr>
              <a:t>‹#›</a:t>
            </a:fld>
            <a:endParaRPr lang="en-US" dirty="0"/>
          </a:p>
        </p:txBody>
      </p:sp>
    </p:spTree>
    <p:extLst>
      <p:ext uri="{BB962C8B-B14F-4D97-AF65-F5344CB8AC3E}">
        <p14:creationId xmlns:p14="http://schemas.microsoft.com/office/powerpoint/2010/main" val="1311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bschnittsüberschrift">
    <p:spTree>
      <p:nvGrpSpPr>
        <p:cNvPr id="1" name=""/>
        <p:cNvGrpSpPr/>
        <p:nvPr/>
      </p:nvGrpSpPr>
      <p:grpSpPr>
        <a:xfrm>
          <a:off x="0" y="0"/>
          <a:ext cx="0" cy="0"/>
          <a:chOff x="0" y="0"/>
          <a:chExt cx="0" cy="0"/>
        </a:xfrm>
      </p:grpSpPr>
      <p:grpSp>
        <p:nvGrpSpPr>
          <p:cNvPr id="3" name="Gruppierung 7"/>
          <p:cNvGrpSpPr>
            <a:grpSpLocks/>
          </p:cNvGrpSpPr>
          <p:nvPr/>
        </p:nvGrpSpPr>
        <p:grpSpPr bwMode="auto">
          <a:xfrm>
            <a:off x="0" y="0"/>
            <a:ext cx="9144000" cy="1995488"/>
            <a:chOff x="0" y="0"/>
            <a:chExt cx="9144000" cy="1994863"/>
          </a:xfrm>
        </p:grpSpPr>
        <p:pic>
          <p:nvPicPr>
            <p:cNvPr id="5" name="Picture 9" descr="bckg_may26_large2"/>
            <p:cNvPicPr>
              <a:picLocks noChangeAspect="1" noChangeArrowheads="1"/>
            </p:cNvPicPr>
            <p:nvPr/>
          </p:nvPicPr>
          <p:blipFill>
            <a:blip r:embed="rId2" cstate="print">
              <a:extLst>
                <a:ext uri="{28A0092B-C50C-407E-A947-70E740481C1C}">
                  <a14:useLocalDpi xmlns:a14="http://schemas.microsoft.com/office/drawing/2010/main" val="0"/>
                </a:ext>
              </a:extLst>
            </a:blip>
            <a:srcRect l="6812" b="58984"/>
            <a:stretch>
              <a:fillRect/>
            </a:stretch>
          </p:blipFill>
          <p:spPr bwMode="auto">
            <a:xfrm>
              <a:off x="0" y="0"/>
              <a:ext cx="9144000" cy="199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0" y="1850400"/>
              <a:ext cx="9144000" cy="144463"/>
            </a:xfrm>
            <a:prstGeom prst="rect">
              <a:avLst/>
            </a:prstGeom>
            <a:solidFill>
              <a:srgbClr val="0033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de-DE" sz="1800">
                <a:solidFill>
                  <a:srgbClr val="000000"/>
                </a:solidFill>
              </a:endParaRPr>
            </a:p>
          </p:txBody>
        </p:sp>
      </p:grpSp>
      <p:sp>
        <p:nvSpPr>
          <p:cNvPr id="2" name="Titel 1"/>
          <p:cNvSpPr>
            <a:spLocks noGrp="1"/>
          </p:cNvSpPr>
          <p:nvPr>
            <p:ph type="title"/>
          </p:nvPr>
        </p:nvSpPr>
        <p:spPr>
          <a:xfrm>
            <a:off x="626400" y="3247200"/>
            <a:ext cx="8136000" cy="900000"/>
          </a:xfrm>
        </p:spPr>
        <p:txBody>
          <a:bodyPr>
            <a:normAutofit/>
          </a:bodyPr>
          <a:lstStyle>
            <a:lvl1pPr algn="l">
              <a:lnSpc>
                <a:spcPts val="3400"/>
              </a:lnSpc>
              <a:defRPr sz="2800" b="1" cap="none"/>
            </a:lvl1pPr>
          </a:lstStyle>
          <a:p>
            <a:r>
              <a:rPr lang="en-US" smtClean="0"/>
              <a:t>Click to edit Master title style</a:t>
            </a:r>
            <a:endParaRPr lang="de-DE"/>
          </a:p>
        </p:txBody>
      </p:sp>
      <p:pic>
        <p:nvPicPr>
          <p:cNvPr id="7" name="Bild 6" descr="fau-logo-tech.eps"/>
          <p:cNvPicPr>
            <a:picLocks noChangeAspect="1"/>
          </p:cNvPicPr>
          <p:nvPr/>
        </p:nvPicPr>
        <p:blipFill rotWithShape="1">
          <a:blip r:embed="rId3" cstate="print">
            <a:extLst>
              <a:ext uri="{28A0092B-C50C-407E-A947-70E740481C1C}">
                <a14:useLocalDpi xmlns:a14="http://schemas.microsoft.com/office/drawing/2010/main" val="0"/>
              </a:ext>
            </a:extLst>
          </a:blip>
          <a:srcRect t="-37789" b="-37789"/>
          <a:stretch/>
        </p:blipFill>
        <p:spPr>
          <a:xfrm>
            <a:off x="5994400" y="5508000"/>
            <a:ext cx="2768000" cy="1350000"/>
          </a:xfrm>
          <a:prstGeom prst="rect">
            <a:avLst/>
          </a:prstGeom>
        </p:spPr>
      </p:pic>
      <p:pic>
        <p:nvPicPr>
          <p:cNvPr id="8" name="Picture 2" descr="C:\Dokumente und Einstellungen\glass\Desktop\codesign.png"/>
          <p:cNvPicPr>
            <a:picLocks noChangeAspect="1" noChangeArrowheads="1"/>
          </p:cNvPicPr>
          <p:nvPr/>
        </p:nvPicPr>
        <p:blipFill>
          <a:blip r:embed="rId4" cstate="print"/>
          <a:srcRect/>
          <a:stretch>
            <a:fillRect/>
          </a:stretch>
        </p:blipFill>
        <p:spPr bwMode="auto">
          <a:xfrm>
            <a:off x="3839254" y="5713172"/>
            <a:ext cx="1758590" cy="864000"/>
          </a:xfrm>
          <a:prstGeom prst="rect">
            <a:avLst/>
          </a:prstGeom>
          <a:noFill/>
        </p:spPr>
      </p:pic>
    </p:spTree>
    <p:extLst>
      <p:ext uri="{BB962C8B-B14F-4D97-AF65-F5344CB8AC3E}">
        <p14:creationId xmlns:p14="http://schemas.microsoft.com/office/powerpoint/2010/main" val="189668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Abschnittsüberschrift">
    <p:spTree>
      <p:nvGrpSpPr>
        <p:cNvPr id="1" name=""/>
        <p:cNvGrpSpPr/>
        <p:nvPr/>
      </p:nvGrpSpPr>
      <p:grpSpPr>
        <a:xfrm>
          <a:off x="0" y="0"/>
          <a:ext cx="0" cy="0"/>
          <a:chOff x="0" y="0"/>
          <a:chExt cx="0" cy="0"/>
        </a:xfrm>
      </p:grpSpPr>
      <p:grpSp>
        <p:nvGrpSpPr>
          <p:cNvPr id="3" name="Gruppierung 7"/>
          <p:cNvGrpSpPr>
            <a:grpSpLocks/>
          </p:cNvGrpSpPr>
          <p:nvPr/>
        </p:nvGrpSpPr>
        <p:grpSpPr bwMode="auto">
          <a:xfrm>
            <a:off x="0" y="0"/>
            <a:ext cx="9144000" cy="1995488"/>
            <a:chOff x="0" y="0"/>
            <a:chExt cx="9144000" cy="1994863"/>
          </a:xfrm>
        </p:grpSpPr>
        <p:pic>
          <p:nvPicPr>
            <p:cNvPr id="5" name="Picture 9" descr="bckg_may26_large2"/>
            <p:cNvPicPr>
              <a:picLocks noChangeAspect="1" noChangeArrowheads="1"/>
            </p:cNvPicPr>
            <p:nvPr/>
          </p:nvPicPr>
          <p:blipFill>
            <a:blip r:embed="rId2" cstate="print">
              <a:extLst>
                <a:ext uri="{28A0092B-C50C-407E-A947-70E740481C1C}">
                  <a14:useLocalDpi xmlns:a14="http://schemas.microsoft.com/office/drawing/2010/main" val="0"/>
                </a:ext>
              </a:extLst>
            </a:blip>
            <a:srcRect l="6812" b="58984"/>
            <a:stretch>
              <a:fillRect/>
            </a:stretch>
          </p:blipFill>
          <p:spPr bwMode="auto">
            <a:xfrm>
              <a:off x="0" y="0"/>
              <a:ext cx="9144000" cy="199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0" y="1850400"/>
              <a:ext cx="9144000" cy="144463"/>
            </a:xfrm>
            <a:prstGeom prst="rect">
              <a:avLst/>
            </a:prstGeom>
            <a:solidFill>
              <a:srgbClr val="0033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de-DE" sz="1800">
                <a:solidFill>
                  <a:srgbClr val="000000"/>
                </a:solidFill>
              </a:endParaRPr>
            </a:p>
          </p:txBody>
        </p:sp>
      </p:grpSp>
      <p:sp>
        <p:nvSpPr>
          <p:cNvPr id="2" name="Titel 1"/>
          <p:cNvSpPr>
            <a:spLocks noGrp="1"/>
          </p:cNvSpPr>
          <p:nvPr>
            <p:ph type="title"/>
          </p:nvPr>
        </p:nvSpPr>
        <p:spPr>
          <a:xfrm>
            <a:off x="626400" y="3247200"/>
            <a:ext cx="8136000" cy="900000"/>
          </a:xfrm>
        </p:spPr>
        <p:txBody>
          <a:bodyPr>
            <a:normAutofit/>
          </a:bodyPr>
          <a:lstStyle>
            <a:lvl1pPr algn="l">
              <a:lnSpc>
                <a:spcPts val="3400"/>
              </a:lnSpc>
              <a:defRPr sz="2800" b="1" cap="none"/>
            </a:lvl1pPr>
          </a:lstStyle>
          <a:p>
            <a:r>
              <a:rPr lang="en-US" smtClean="0"/>
              <a:t>Click to edit Master title style</a:t>
            </a:r>
            <a:endParaRPr lang="de-DE"/>
          </a:p>
        </p:txBody>
      </p:sp>
    </p:spTree>
    <p:extLst>
      <p:ext uri="{BB962C8B-B14F-4D97-AF65-F5344CB8AC3E}">
        <p14:creationId xmlns:p14="http://schemas.microsoft.com/office/powerpoint/2010/main" val="189668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cxnSp>
        <p:nvCxnSpPr>
          <p:cNvPr id="3" name="Gerade Verbindung 2"/>
          <p:cNvCxnSpPr/>
          <p:nvPr/>
        </p:nvCxnSpPr>
        <p:spPr>
          <a:xfrm flipH="1">
            <a:off x="627063" y="863600"/>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sp>
        <p:nvSpPr>
          <p:cNvPr id="2" name="Titel 1"/>
          <p:cNvSpPr>
            <a:spLocks noGrp="1"/>
          </p:cNvSpPr>
          <p:nvPr>
            <p:ph type="title"/>
          </p:nvPr>
        </p:nvSpPr>
        <p:spPr/>
        <p:txBody>
          <a:bodyPr/>
          <a:lstStyle/>
          <a:p>
            <a:r>
              <a:rPr lang="en-US" smtClean="0"/>
              <a:t>Click to edit Master title style</a:t>
            </a:r>
            <a:endParaRPr lang="de-DE" dirty="0"/>
          </a:p>
        </p:txBody>
      </p:sp>
      <p:sp>
        <p:nvSpPr>
          <p:cNvPr id="5" name="Fußzeilenplatzhalter 3"/>
          <p:cNvSpPr>
            <a:spLocks noGrp="1"/>
          </p:cNvSpPr>
          <p:nvPr>
            <p:ph type="ftr" sz="quarter" idx="10"/>
          </p:nvPr>
        </p:nvSpPr>
        <p:spPr/>
        <p:txBody>
          <a:bodyPr/>
          <a:lstStyle>
            <a:lvl1pPr>
              <a:defRPr/>
            </a:lvl1pPr>
          </a:lstStyle>
          <a:p>
            <a:pPr>
              <a:defRPr/>
            </a:pPr>
            <a:r>
              <a:rPr lang="en-US" smtClean="0"/>
              <a:t>Hananeh Aliee- DATE 2013</a:t>
            </a:r>
            <a:endParaRPr lang="en-US" dirty="0"/>
          </a:p>
        </p:txBody>
      </p:sp>
      <p:sp>
        <p:nvSpPr>
          <p:cNvPr id="6" name="Foliennummernplatzhalter 4"/>
          <p:cNvSpPr>
            <a:spLocks noGrp="1"/>
          </p:cNvSpPr>
          <p:nvPr>
            <p:ph type="sldNum" sz="quarter" idx="11"/>
          </p:nvPr>
        </p:nvSpPr>
        <p:spPr/>
        <p:txBody>
          <a:bodyPr/>
          <a:lstStyle>
            <a:lvl1pPr>
              <a:defRPr/>
            </a:lvl1pPr>
          </a:lstStyle>
          <a:p>
            <a:pPr>
              <a:defRPr/>
            </a:pPr>
            <a:fld id="{61AA86F6-EA65-445C-B9AA-EB9B2F846634}" type="slidenum">
              <a:rPr lang="fa-IR" smtClean="0"/>
              <a:pPr>
                <a:defRPr/>
              </a:pPr>
              <a:t>‹#›</a:t>
            </a:fld>
            <a:endParaRPr lang="en-US" dirty="0"/>
          </a:p>
        </p:txBody>
      </p:sp>
      <p:pic>
        <p:nvPicPr>
          <p:cNvPr id="7" name="Bild 6" descr="fau-logo-tech.eps"/>
          <p:cNvPicPr>
            <a:picLocks noChangeAspect="1"/>
          </p:cNvPicPr>
          <p:nvPr/>
        </p:nvPicPr>
        <p:blipFill rotWithShape="1">
          <a:blip r:embed="rId2" cstate="print">
            <a:extLst>
              <a:ext uri="{28A0092B-C50C-407E-A947-70E740481C1C}">
                <a14:useLocalDpi xmlns:a14="http://schemas.microsoft.com/office/drawing/2010/main" val="0"/>
              </a:ext>
            </a:extLst>
          </a:blip>
          <a:srcRect t="-37789" b="-37789"/>
          <a:stretch/>
        </p:blipFill>
        <p:spPr>
          <a:xfrm>
            <a:off x="6992301" y="0"/>
            <a:ext cx="1770699" cy="863600"/>
          </a:xfrm>
          <a:prstGeom prst="rect">
            <a:avLst/>
          </a:prstGeom>
        </p:spPr>
      </p:pic>
      <p:pic>
        <p:nvPicPr>
          <p:cNvPr id="8" name="Picture 2" descr="C:\Dokumente und Einstellungen\glass\Desktop\codesign.png"/>
          <p:cNvPicPr>
            <a:picLocks noChangeAspect="1" noChangeArrowheads="1"/>
          </p:cNvPicPr>
          <p:nvPr/>
        </p:nvPicPr>
        <p:blipFill>
          <a:blip r:embed="rId3" cstate="print"/>
          <a:srcRect/>
          <a:stretch>
            <a:fillRect/>
          </a:stretch>
        </p:blipFill>
        <p:spPr bwMode="auto">
          <a:xfrm>
            <a:off x="5713172" y="153932"/>
            <a:ext cx="1022820" cy="502514"/>
          </a:xfrm>
          <a:prstGeom prst="rect">
            <a:avLst/>
          </a:prstGeom>
          <a:noFill/>
        </p:spPr>
      </p:pic>
    </p:spTree>
    <p:extLst>
      <p:ext uri="{BB962C8B-B14F-4D97-AF65-F5344CB8AC3E}">
        <p14:creationId xmlns:p14="http://schemas.microsoft.com/office/powerpoint/2010/main" val="7911542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ct Nur Titel">
    <p:spTree>
      <p:nvGrpSpPr>
        <p:cNvPr id="1" name=""/>
        <p:cNvGrpSpPr/>
        <p:nvPr/>
      </p:nvGrpSpPr>
      <p:grpSpPr>
        <a:xfrm>
          <a:off x="0" y="0"/>
          <a:ext cx="0" cy="0"/>
          <a:chOff x="0" y="0"/>
          <a:chExt cx="0" cy="0"/>
        </a:xfrm>
      </p:grpSpPr>
      <p:cxnSp>
        <p:nvCxnSpPr>
          <p:cNvPr id="4" name="Gerade Verbindung 3"/>
          <p:cNvCxnSpPr/>
          <p:nvPr/>
        </p:nvCxnSpPr>
        <p:spPr>
          <a:xfrm flipH="1">
            <a:off x="627063" y="535043"/>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sp>
        <p:nvSpPr>
          <p:cNvPr id="2" name="Titel 1"/>
          <p:cNvSpPr>
            <a:spLocks noGrp="1"/>
          </p:cNvSpPr>
          <p:nvPr>
            <p:ph type="title"/>
          </p:nvPr>
        </p:nvSpPr>
        <p:spPr>
          <a:xfrm>
            <a:off x="627063" y="664610"/>
            <a:ext cx="8135937" cy="321455"/>
          </a:xfrm>
        </p:spPr>
        <p:txBody>
          <a:bodyPr/>
          <a:lstStyle>
            <a:lvl1pPr>
              <a:defRPr sz="2200"/>
            </a:lvl1pPr>
          </a:lstStyle>
          <a:p>
            <a:r>
              <a:rPr lang="en-US" smtClean="0"/>
              <a:t>Click to edit Master title style</a:t>
            </a:r>
            <a:endParaRPr lang="de-DE" dirty="0"/>
          </a:p>
        </p:txBody>
      </p:sp>
      <p:sp>
        <p:nvSpPr>
          <p:cNvPr id="6" name="Fußzeilenplatzhalter 4"/>
          <p:cNvSpPr>
            <a:spLocks noGrp="1"/>
          </p:cNvSpPr>
          <p:nvPr>
            <p:ph type="ftr" sz="quarter" idx="10"/>
          </p:nvPr>
        </p:nvSpPr>
        <p:spPr>
          <a:xfrm>
            <a:off x="627063" y="6554418"/>
            <a:ext cx="6813550" cy="318211"/>
          </a:xfrm>
        </p:spPr>
        <p:txBody>
          <a:bodyPr/>
          <a:lstStyle>
            <a:lvl1pPr>
              <a:defRPr sz="800"/>
            </a:lvl1pPr>
          </a:lstStyle>
          <a:p>
            <a:pPr>
              <a:defRPr/>
            </a:pPr>
            <a:r>
              <a:rPr lang="en-US" smtClean="0"/>
              <a:t>Hananeh Aliee- DATE 2013</a:t>
            </a:r>
            <a:endParaRPr lang="en-US" dirty="0"/>
          </a:p>
        </p:txBody>
      </p:sp>
      <p:sp>
        <p:nvSpPr>
          <p:cNvPr id="7" name="Foliennummernplatzhalter 5"/>
          <p:cNvSpPr>
            <a:spLocks noGrp="1"/>
          </p:cNvSpPr>
          <p:nvPr>
            <p:ph type="sldNum" sz="quarter" idx="11"/>
          </p:nvPr>
        </p:nvSpPr>
        <p:spPr>
          <a:xfrm>
            <a:off x="8312150" y="6554418"/>
            <a:ext cx="450850" cy="318211"/>
          </a:xfrm>
        </p:spPr>
        <p:txBody>
          <a:bodyPr/>
          <a:lstStyle>
            <a:lvl1pPr>
              <a:defRPr sz="800"/>
            </a:lvl1pPr>
          </a:lstStyle>
          <a:p>
            <a:pPr>
              <a:defRPr/>
            </a:pPr>
            <a:fld id="{61AA86F6-EA65-445C-B9AA-EB9B2F846634}" type="slidenum">
              <a:rPr lang="fa-IR" smtClean="0"/>
              <a:pPr>
                <a:defRPr/>
              </a:pPr>
              <a:t>‹#›</a:t>
            </a:fld>
            <a:endParaRPr lang="en-US" dirty="0"/>
          </a:p>
        </p:txBody>
      </p:sp>
      <p:pic>
        <p:nvPicPr>
          <p:cNvPr id="8" name="Bild 7" descr="fau-logo-tech.eps"/>
          <p:cNvPicPr>
            <a:picLocks noChangeAspect="1"/>
          </p:cNvPicPr>
          <p:nvPr/>
        </p:nvPicPr>
        <p:blipFill rotWithShape="1">
          <a:blip r:embed="rId2" cstate="print">
            <a:extLst>
              <a:ext uri="{28A0092B-C50C-407E-A947-70E740481C1C}">
                <a14:useLocalDpi xmlns:a14="http://schemas.microsoft.com/office/drawing/2010/main" val="0"/>
              </a:ext>
            </a:extLst>
          </a:blip>
          <a:srcRect t="-37789" b="-37789"/>
          <a:stretch/>
        </p:blipFill>
        <p:spPr>
          <a:xfrm>
            <a:off x="7543981" y="-38365"/>
            <a:ext cx="1247445" cy="608400"/>
          </a:xfrm>
          <a:prstGeom prst="rect">
            <a:avLst/>
          </a:prstGeom>
        </p:spPr>
      </p:pic>
      <p:pic>
        <p:nvPicPr>
          <p:cNvPr id="23" name="Picture 2" descr="C:\Dokumente und Einstellungen\glass\Desktop\codesign.png"/>
          <p:cNvPicPr>
            <a:picLocks noChangeAspect="1" noChangeArrowheads="1"/>
          </p:cNvPicPr>
          <p:nvPr/>
        </p:nvPicPr>
        <p:blipFill>
          <a:blip r:embed="rId3" cstate="print"/>
          <a:srcRect/>
          <a:stretch>
            <a:fillRect/>
          </a:stretch>
        </p:blipFill>
        <p:spPr bwMode="auto">
          <a:xfrm>
            <a:off x="6631611" y="69531"/>
            <a:ext cx="754728" cy="370800"/>
          </a:xfrm>
          <a:prstGeom prst="rect">
            <a:avLst/>
          </a:prstGeom>
          <a:noFill/>
        </p:spPr>
      </p:pic>
    </p:spTree>
    <p:extLst>
      <p:ext uri="{BB962C8B-B14F-4D97-AF65-F5344CB8AC3E}">
        <p14:creationId xmlns:p14="http://schemas.microsoft.com/office/powerpoint/2010/main" val="131118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ean Nur Titel">
    <p:spTree>
      <p:nvGrpSpPr>
        <p:cNvPr id="1" name=""/>
        <p:cNvGrpSpPr/>
        <p:nvPr/>
      </p:nvGrpSpPr>
      <p:grpSpPr>
        <a:xfrm>
          <a:off x="0" y="0"/>
          <a:ext cx="0" cy="0"/>
          <a:chOff x="0" y="0"/>
          <a:chExt cx="0" cy="0"/>
        </a:xfrm>
      </p:grpSpPr>
      <p:cxnSp>
        <p:nvCxnSpPr>
          <p:cNvPr id="4" name="Gerade Verbindung 3"/>
          <p:cNvCxnSpPr/>
          <p:nvPr/>
        </p:nvCxnSpPr>
        <p:spPr>
          <a:xfrm flipH="1">
            <a:off x="627063" y="535043"/>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cxnSp>
      <p:sp>
        <p:nvSpPr>
          <p:cNvPr id="2" name="Titel 1"/>
          <p:cNvSpPr>
            <a:spLocks noGrp="1"/>
          </p:cNvSpPr>
          <p:nvPr>
            <p:ph type="title"/>
          </p:nvPr>
        </p:nvSpPr>
        <p:spPr>
          <a:xfrm>
            <a:off x="627063" y="664610"/>
            <a:ext cx="8135937" cy="321455"/>
          </a:xfrm>
        </p:spPr>
        <p:txBody>
          <a:bodyPr/>
          <a:lstStyle>
            <a:lvl1pPr>
              <a:defRPr sz="2200"/>
            </a:lvl1pPr>
          </a:lstStyle>
          <a:p>
            <a:r>
              <a:rPr lang="en-US" smtClean="0"/>
              <a:t>Click to edit Master title style</a:t>
            </a:r>
            <a:endParaRPr lang="de-DE" dirty="0"/>
          </a:p>
        </p:txBody>
      </p:sp>
      <p:sp>
        <p:nvSpPr>
          <p:cNvPr id="7" name="Foliennummernplatzhalter 5"/>
          <p:cNvSpPr>
            <a:spLocks noGrp="1"/>
          </p:cNvSpPr>
          <p:nvPr>
            <p:ph type="sldNum" sz="quarter" idx="11"/>
          </p:nvPr>
        </p:nvSpPr>
        <p:spPr>
          <a:xfrm>
            <a:off x="8312150" y="6554418"/>
            <a:ext cx="450850" cy="318211"/>
          </a:xfrm>
        </p:spPr>
        <p:txBody>
          <a:bodyPr/>
          <a:lstStyle>
            <a:lvl1pPr>
              <a:defRPr sz="800"/>
            </a:lvl1pPr>
          </a:lstStyle>
          <a:p>
            <a:pPr>
              <a:defRPr/>
            </a:pPr>
            <a:fld id="{61AA86F6-EA65-445C-B9AA-EB9B2F846634}" type="slidenum">
              <a:rPr lang="fa-IR" smtClean="0"/>
              <a:pPr>
                <a:defRPr/>
              </a:pPr>
              <a:t>‹#›</a:t>
            </a:fld>
            <a:endParaRPr lang="en-US" dirty="0"/>
          </a:p>
        </p:txBody>
      </p:sp>
    </p:spTree>
    <p:extLst>
      <p:ext uri="{BB962C8B-B14F-4D97-AF65-F5344CB8AC3E}">
        <p14:creationId xmlns:p14="http://schemas.microsoft.com/office/powerpoint/2010/main" val="131118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7063" y="1252538"/>
            <a:ext cx="8135937"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DE" dirty="0"/>
              <a:t>Mastertitelformat bearbeiten</a:t>
            </a:r>
          </a:p>
        </p:txBody>
      </p:sp>
      <p:sp>
        <p:nvSpPr>
          <p:cNvPr id="1027" name="Textplatzhalter 2"/>
          <p:cNvSpPr>
            <a:spLocks noGrp="1"/>
          </p:cNvSpPr>
          <p:nvPr>
            <p:ph type="body" idx="1"/>
          </p:nvPr>
        </p:nvSpPr>
        <p:spPr bwMode="auto">
          <a:xfrm>
            <a:off x="627063" y="1973263"/>
            <a:ext cx="8135937" cy="443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627063" y="6408738"/>
            <a:ext cx="6813550" cy="449262"/>
          </a:xfrm>
          <a:prstGeom prst="rect">
            <a:avLst/>
          </a:prstGeom>
        </p:spPr>
        <p:txBody>
          <a:bodyPr vert="horz" lIns="0" tIns="0" rIns="0" bIns="0" rtlCol="0" anchor="ctr"/>
          <a:lstStyle>
            <a:lvl1pPr algn="l">
              <a:defRPr sz="1000">
                <a:solidFill>
                  <a:srgbClr val="969696"/>
                </a:solidFill>
                <a:latin typeface="Helvetica Neue"/>
                <a:ea typeface="ＭＳ Ｐゴシック" pitchFamily="34" charset="-128"/>
                <a:cs typeface="Arial" charset="0"/>
              </a:defRPr>
            </a:lvl1pPr>
          </a:lstStyle>
          <a:p>
            <a:pPr>
              <a:defRPr/>
            </a:pPr>
            <a:r>
              <a:rPr lang="en-US" smtClean="0"/>
              <a:t>Hananeh Aliee- DATE 2013</a:t>
            </a:r>
            <a:endParaRPr lang="en-US" dirty="0"/>
          </a:p>
        </p:txBody>
      </p:sp>
      <p:sp>
        <p:nvSpPr>
          <p:cNvPr id="6" name="Foliennummernplatzhalter 5"/>
          <p:cNvSpPr>
            <a:spLocks noGrp="1"/>
          </p:cNvSpPr>
          <p:nvPr>
            <p:ph type="sldNum" sz="quarter" idx="4"/>
          </p:nvPr>
        </p:nvSpPr>
        <p:spPr>
          <a:xfrm>
            <a:off x="8312150" y="6408738"/>
            <a:ext cx="450850" cy="449262"/>
          </a:xfrm>
          <a:prstGeom prst="rect">
            <a:avLst/>
          </a:prstGeom>
        </p:spPr>
        <p:txBody>
          <a:bodyPr vert="horz" lIns="91440" tIns="0" rIns="0" bIns="0" rtlCol="0" anchor="ctr" anchorCtr="0"/>
          <a:lstStyle>
            <a:lvl1pPr algn="r">
              <a:defRPr sz="1000">
                <a:solidFill>
                  <a:srgbClr val="969696"/>
                </a:solidFill>
                <a:latin typeface="Helvetica Neue"/>
                <a:ea typeface="ＭＳ Ｐゴシック" pitchFamily="34" charset="-128"/>
                <a:cs typeface="Arial" charset="0"/>
              </a:defRPr>
            </a:lvl1pPr>
          </a:lstStyle>
          <a:p>
            <a:pPr>
              <a:defRPr/>
            </a:pPr>
            <a:fld id="{61AA86F6-EA65-445C-B9AA-EB9B2F846634}" type="slidenum">
              <a:rPr lang="fa-IR"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21" r:id="rId6"/>
    <p:sldLayoutId id="2147483815" r:id="rId7"/>
    <p:sldLayoutId id="2147483816" r:id="rId8"/>
    <p:sldLayoutId id="2147483817" r:id="rId9"/>
    <p:sldLayoutId id="2147483818" r:id="rId10"/>
    <p:sldLayoutId id="2147483819" r:id="rId11"/>
    <p:sldLayoutId id="2147483820" r:id="rId12"/>
    <p:sldLayoutId id="2147483835" r:id="rId13"/>
  </p:sldLayoutIdLst>
  <p:timing>
    <p:tnLst>
      <p:par>
        <p:cTn id="1" dur="indefinite" restart="never" nodeType="tmRoot"/>
      </p:par>
    </p:tnLst>
  </p:timing>
  <p:hf hdr="0" dt="0"/>
  <p:txStyles>
    <p:titleStyle>
      <a:lvl1pPr algn="l" defTabSz="457200" rtl="0" eaLnBrk="1" fontAlgn="base" hangingPunct="1">
        <a:lnSpc>
          <a:spcPts val="2800"/>
        </a:lnSpc>
        <a:spcBef>
          <a:spcPct val="0"/>
        </a:spcBef>
        <a:spcAft>
          <a:spcPct val="0"/>
        </a:spcAft>
        <a:defRPr sz="2400" b="1" kern="1200">
          <a:solidFill>
            <a:srgbClr val="003366"/>
          </a:solidFill>
          <a:latin typeface="Arial" pitchFamily="34" charset="0"/>
          <a:ea typeface="ＭＳ Ｐゴシック" charset="0"/>
          <a:cs typeface="Arial" pitchFamily="34" charset="0"/>
        </a:defRPr>
      </a:lvl1pPr>
      <a:lvl2pPr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2pPr>
      <a:lvl3pPr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3pPr>
      <a:lvl4pPr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4pPr>
      <a:lvl5pPr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5pPr>
      <a:lvl6pPr marL="457200"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6pPr>
      <a:lvl7pPr marL="914400"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7pPr>
      <a:lvl8pPr marL="1371600"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8pPr>
      <a:lvl9pPr marL="1828800"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9pPr>
    </p:titleStyle>
    <p:bodyStyle>
      <a:lvl1pPr marL="236538" indent="-276225" algn="l" defTabSz="457200" rtl="0" eaLnBrk="1" fontAlgn="base" hangingPunct="1">
        <a:lnSpc>
          <a:spcPts val="2400"/>
        </a:lnSpc>
        <a:spcBef>
          <a:spcPts val="480"/>
        </a:spcBef>
        <a:spcAft>
          <a:spcPct val="0"/>
        </a:spcAft>
        <a:buClr>
          <a:srgbClr val="003366"/>
        </a:buClr>
        <a:buSzPct val="100000"/>
        <a:buFont typeface="Lucida Grande" charset="0"/>
        <a:buChar char="●"/>
        <a:defRPr sz="2000" kern="1200">
          <a:solidFill>
            <a:schemeClr val="tx1"/>
          </a:solidFill>
          <a:latin typeface="Arial" pitchFamily="34" charset="0"/>
          <a:ea typeface="ＭＳ Ｐゴシック" charset="0"/>
          <a:cs typeface="Arial" pitchFamily="34" charset="0"/>
        </a:defRPr>
      </a:lvl1pPr>
      <a:lvl2pPr marL="750888" indent="-276225" algn="l" defTabSz="457200" rtl="0" eaLnBrk="1" fontAlgn="base" hangingPunct="1">
        <a:lnSpc>
          <a:spcPts val="2200"/>
        </a:lnSpc>
        <a:spcBef>
          <a:spcPts val="432"/>
        </a:spcBef>
        <a:spcAft>
          <a:spcPct val="0"/>
        </a:spcAft>
        <a:buClr>
          <a:srgbClr val="003366"/>
        </a:buClr>
        <a:buSzPct val="80000"/>
        <a:buFont typeface="Lucida Grande" charset="0"/>
        <a:buChar char="●"/>
        <a:defRPr kern="1200">
          <a:solidFill>
            <a:schemeClr val="tx1"/>
          </a:solidFill>
          <a:latin typeface="Arial" pitchFamily="34" charset="0"/>
          <a:ea typeface="ＭＳ Ｐゴシック" charset="0"/>
          <a:cs typeface="Arial" pitchFamily="34" charset="0"/>
        </a:defRPr>
      </a:lvl2pPr>
      <a:lvl3pPr marL="12017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3pPr>
      <a:lvl4pPr marL="14430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4pPr>
      <a:lvl5pPr marL="1655763"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7063" y="1252538"/>
            <a:ext cx="8135937"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DE" dirty="0"/>
              <a:t>Mastertitelformat bearbeiten</a:t>
            </a:r>
          </a:p>
        </p:txBody>
      </p:sp>
      <p:sp>
        <p:nvSpPr>
          <p:cNvPr id="1027" name="Textplatzhalter 2"/>
          <p:cNvSpPr>
            <a:spLocks noGrp="1"/>
          </p:cNvSpPr>
          <p:nvPr>
            <p:ph type="body" idx="1"/>
          </p:nvPr>
        </p:nvSpPr>
        <p:spPr bwMode="auto">
          <a:xfrm>
            <a:off x="627063" y="1973263"/>
            <a:ext cx="8135937" cy="443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627063" y="6408738"/>
            <a:ext cx="6813550" cy="449262"/>
          </a:xfrm>
          <a:prstGeom prst="rect">
            <a:avLst/>
          </a:prstGeom>
        </p:spPr>
        <p:txBody>
          <a:bodyPr vert="horz" lIns="0" tIns="0" rIns="0" bIns="0" rtlCol="0" anchor="ctr"/>
          <a:lstStyle>
            <a:lvl1pPr algn="l">
              <a:defRPr sz="1000">
                <a:solidFill>
                  <a:srgbClr val="969696"/>
                </a:solidFill>
                <a:latin typeface="Helvetica Neue"/>
                <a:ea typeface="ＭＳ Ｐゴシック" pitchFamily="34" charset="-128"/>
                <a:cs typeface="Arial" charset="0"/>
              </a:defRPr>
            </a:lvl1pPr>
          </a:lstStyle>
          <a:p>
            <a:pPr>
              <a:defRPr/>
            </a:pPr>
            <a:r>
              <a:rPr lang="en-US" smtClean="0"/>
              <a:t>Hananeh Aliee- DATE 2013</a:t>
            </a:r>
            <a:endParaRPr lang="en-US" dirty="0"/>
          </a:p>
        </p:txBody>
      </p:sp>
      <p:sp>
        <p:nvSpPr>
          <p:cNvPr id="6" name="Foliennummernplatzhalter 5"/>
          <p:cNvSpPr>
            <a:spLocks noGrp="1"/>
          </p:cNvSpPr>
          <p:nvPr>
            <p:ph type="sldNum" sz="quarter" idx="4"/>
          </p:nvPr>
        </p:nvSpPr>
        <p:spPr>
          <a:xfrm>
            <a:off x="8312150" y="6408738"/>
            <a:ext cx="450850" cy="449262"/>
          </a:xfrm>
          <a:prstGeom prst="rect">
            <a:avLst/>
          </a:prstGeom>
        </p:spPr>
        <p:txBody>
          <a:bodyPr vert="horz" lIns="91440" tIns="0" rIns="0" bIns="0" rtlCol="0" anchor="ctr" anchorCtr="0"/>
          <a:lstStyle>
            <a:lvl1pPr algn="r">
              <a:defRPr sz="1000">
                <a:solidFill>
                  <a:srgbClr val="969696"/>
                </a:solidFill>
                <a:latin typeface="Helvetica Neue"/>
                <a:ea typeface="ＭＳ Ｐゴシック" pitchFamily="34" charset="-128"/>
                <a:cs typeface="Arial" charset="0"/>
              </a:defRPr>
            </a:lvl1pPr>
          </a:lstStyle>
          <a:p>
            <a:pPr>
              <a:defRPr/>
            </a:pPr>
            <a:fld id="{61AA86F6-EA65-445C-B9AA-EB9B2F846634}" type="slidenum">
              <a:rPr lang="fa-IR"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dt="0"/>
  <p:txStyles>
    <p:titleStyle>
      <a:lvl1pPr algn="l" defTabSz="457200" rtl="0" eaLnBrk="1" fontAlgn="base" hangingPunct="1">
        <a:lnSpc>
          <a:spcPts val="2800"/>
        </a:lnSpc>
        <a:spcBef>
          <a:spcPct val="0"/>
        </a:spcBef>
        <a:spcAft>
          <a:spcPct val="0"/>
        </a:spcAft>
        <a:defRPr sz="2400" b="1" kern="1200">
          <a:solidFill>
            <a:srgbClr val="003366"/>
          </a:solidFill>
          <a:latin typeface="Arial" pitchFamily="34" charset="0"/>
          <a:ea typeface="ＭＳ Ｐゴシック" charset="0"/>
          <a:cs typeface="Arial" pitchFamily="34" charset="0"/>
        </a:defRPr>
      </a:lvl1pPr>
      <a:lvl2pPr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2pPr>
      <a:lvl3pPr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3pPr>
      <a:lvl4pPr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4pPr>
      <a:lvl5pPr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5pPr>
      <a:lvl6pPr marL="457200"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6pPr>
      <a:lvl7pPr marL="914400"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7pPr>
      <a:lvl8pPr marL="1371600"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8pPr>
      <a:lvl9pPr marL="1828800"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9pPr>
    </p:titleStyle>
    <p:bodyStyle>
      <a:lvl1pPr marL="236538" indent="-276225" algn="l" defTabSz="457200" rtl="0" eaLnBrk="1" fontAlgn="base" hangingPunct="1">
        <a:lnSpc>
          <a:spcPts val="2400"/>
        </a:lnSpc>
        <a:spcBef>
          <a:spcPts val="480"/>
        </a:spcBef>
        <a:spcAft>
          <a:spcPct val="0"/>
        </a:spcAft>
        <a:buClr>
          <a:srgbClr val="003366"/>
        </a:buClr>
        <a:buSzPct val="100000"/>
        <a:buFont typeface="Lucida Grande" charset="0"/>
        <a:buChar char="●"/>
        <a:defRPr sz="2000" kern="1200">
          <a:solidFill>
            <a:schemeClr val="tx1"/>
          </a:solidFill>
          <a:latin typeface="Arial" pitchFamily="34" charset="0"/>
          <a:ea typeface="ＭＳ Ｐゴシック" charset="0"/>
          <a:cs typeface="Arial" pitchFamily="34" charset="0"/>
        </a:defRPr>
      </a:lvl1pPr>
      <a:lvl2pPr marL="750888" indent="-276225" algn="l" defTabSz="457200" rtl="0" eaLnBrk="1" fontAlgn="base" hangingPunct="1">
        <a:lnSpc>
          <a:spcPts val="2200"/>
        </a:lnSpc>
        <a:spcBef>
          <a:spcPts val="432"/>
        </a:spcBef>
        <a:spcAft>
          <a:spcPct val="0"/>
        </a:spcAft>
        <a:buClr>
          <a:srgbClr val="003366"/>
        </a:buClr>
        <a:buSzPct val="80000"/>
        <a:buFont typeface="Lucida Grande" charset="0"/>
        <a:buChar char="●"/>
        <a:defRPr kern="1200">
          <a:solidFill>
            <a:schemeClr val="tx1"/>
          </a:solidFill>
          <a:latin typeface="Arial" pitchFamily="34" charset="0"/>
          <a:ea typeface="ＭＳ Ｐゴシック" charset="0"/>
          <a:cs typeface="Arial" pitchFamily="34" charset="0"/>
        </a:defRPr>
      </a:lvl2pPr>
      <a:lvl3pPr marL="12017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3pPr>
      <a:lvl4pPr marL="14430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4pPr>
      <a:lvl5pPr marL="1655763"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noGrp="1"/>
          </p:cNvSpPr>
          <p:nvPr>
            <p:ph type="ctrTitle"/>
          </p:nvPr>
        </p:nvSpPr>
        <p:spPr>
          <a:xfrm>
            <a:off x="626400" y="1124744"/>
            <a:ext cx="8136000" cy="1620000"/>
          </a:xfrm>
        </p:spPr>
        <p:txBody>
          <a:bodyPr anchor="b"/>
          <a:lstStyle>
            <a:lvl1pPr>
              <a:defRPr/>
            </a:lvl1pPr>
          </a:lstStyle>
          <a:p>
            <a:pPr lvl="0"/>
            <a:r>
              <a:rPr lang="en-US" sz="3000" dirty="0"/>
              <a:t>C</a:t>
            </a:r>
            <a:r>
              <a:rPr lang="en-US" sz="3000" dirty="0" smtClean="0"/>
              <a:t>urrent Application and Future Perspectives of RAP in CRAU</a:t>
            </a:r>
            <a:endParaRPr lang="en-US" sz="3000" dirty="0"/>
          </a:p>
        </p:txBody>
      </p:sp>
      <p:sp>
        <p:nvSpPr>
          <p:cNvPr id="3" name="Subtitle 2"/>
          <p:cNvSpPr>
            <a:spLocks noGrp="1"/>
          </p:cNvSpPr>
          <p:nvPr>
            <p:ph type="subTitle" idx="1"/>
          </p:nvPr>
        </p:nvSpPr>
        <p:spPr/>
        <p:txBody>
          <a:bodyPr/>
          <a:lstStyle/>
          <a:p>
            <a:pPr lvl="0"/>
            <a:r>
              <a:rPr lang="en-US" dirty="0" smtClean="0"/>
              <a:t>PIs: Michael Glaß, Jürgen Teich</a:t>
            </a:r>
          </a:p>
          <a:p>
            <a:pPr lvl="0"/>
            <a:r>
              <a:rPr lang="en-US" dirty="0" smtClean="0"/>
              <a:t>RAs: </a:t>
            </a:r>
            <a:r>
              <a:rPr lang="en-US" dirty="0" err="1" smtClean="0"/>
              <a:t>Hananeh</a:t>
            </a:r>
            <a:r>
              <a:rPr lang="en-US" dirty="0" smtClean="0"/>
              <a:t> </a:t>
            </a:r>
            <a:r>
              <a:rPr lang="en-US" dirty="0" err="1" smtClean="0"/>
              <a:t>Aliee</a:t>
            </a:r>
            <a:r>
              <a:rPr lang="en-US" dirty="0" smtClean="0"/>
              <a:t>, </a:t>
            </a:r>
            <a:r>
              <a:rPr lang="en-US" u="sng" dirty="0"/>
              <a:t>Faramarz Khosravi</a:t>
            </a:r>
            <a:r>
              <a:rPr lang="en-US" sz="1600" dirty="0" smtClean="0"/>
              <a:t/>
            </a:r>
            <a:br>
              <a:rPr lang="en-US" sz="1600" dirty="0" smtClean="0"/>
            </a:br>
            <a:r>
              <a:rPr lang="en-US" sz="1400" dirty="0" smtClean="0"/>
              <a:t>Hardware/Software Co-Design</a:t>
            </a:r>
            <a:br>
              <a:rPr lang="en-US" sz="1400" dirty="0" smtClean="0"/>
            </a:br>
            <a:r>
              <a:rPr lang="de-DE" sz="1400" dirty="0" smtClean="0"/>
              <a:t>Friedrich-Alexander-Universität</a:t>
            </a:r>
            <a:r>
              <a:rPr lang="en-US" sz="1400" dirty="0" smtClean="0"/>
              <a:t> Erlangen-Nürnberg (FAU), Germany</a:t>
            </a:r>
            <a:br>
              <a:rPr lang="en-US" sz="1400" dirty="0" smtClean="0"/>
            </a:br>
            <a:r>
              <a:rPr lang="en-US" sz="1400" dirty="0" smtClean="0"/>
              <a:t>faramarz.khosravi@fau.de</a:t>
            </a:r>
          </a:p>
        </p:txBody>
      </p:sp>
      <p:pic>
        <p:nvPicPr>
          <p:cNvPr id="2" name="Picture 1"/>
          <p:cNvPicPr>
            <a:picLocks noChangeAspect="1"/>
          </p:cNvPicPr>
          <p:nvPr/>
        </p:nvPicPr>
        <p:blipFill>
          <a:blip r:embed="rId3"/>
          <a:stretch>
            <a:fillRect/>
          </a:stretch>
        </p:blipFill>
        <p:spPr>
          <a:xfrm>
            <a:off x="2123728" y="5589240"/>
            <a:ext cx="1440160" cy="10651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r>
              <a:rPr lang="en-US" sz="2800" dirty="0"/>
              <a:t>Uncertainty Correlation</a:t>
            </a:r>
            <a:endParaRPr lang="de-DE"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10</a:t>
            </a:fld>
            <a:endParaRPr lang="en-US" sz="1100" dirty="0">
              <a:latin typeface="Arial" panose="020B0604020202020204" pitchFamily="34" charset="0"/>
              <a:cs typeface="Arial" panose="020B0604020202020204" pitchFamily="34" charset="0"/>
            </a:endParaRPr>
          </a:p>
        </p:txBody>
      </p:sp>
      <p:sp>
        <p:nvSpPr>
          <p:cNvPr id="14" name="Fußzeilenplatzhalter 35"/>
          <p:cNvSpPr txBox="1">
            <a:spLocks/>
          </p:cNvSpPr>
          <p:nvPr/>
        </p:nvSpPr>
        <p:spPr>
          <a:xfrm>
            <a:off x="627062" y="6408738"/>
            <a:ext cx="7185297"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p:sp>
        <p:nvSpPr>
          <p:cNvPr id="10" name="Content Placeholder 4"/>
          <p:cNvSpPr txBox="1">
            <a:spLocks/>
          </p:cNvSpPr>
          <p:nvPr/>
        </p:nvSpPr>
        <p:spPr>
          <a:xfrm>
            <a:off x="571073" y="1225773"/>
            <a:ext cx="8135937" cy="4435475"/>
          </a:xfrm>
          <a:prstGeom prst="rect">
            <a:avLst/>
          </a:prstGeom>
        </p:spPr>
        <p:txBody>
          <a:bodyPr/>
          <a:lstStyle>
            <a:lvl1pPr marL="236538" indent="-276225" algn="l" defTabSz="457200" rtl="0" eaLnBrk="1" fontAlgn="base" hangingPunct="1">
              <a:lnSpc>
                <a:spcPts val="2400"/>
              </a:lnSpc>
              <a:spcBef>
                <a:spcPts val="480"/>
              </a:spcBef>
              <a:spcAft>
                <a:spcPct val="0"/>
              </a:spcAft>
              <a:buClr>
                <a:srgbClr val="003366"/>
              </a:buClr>
              <a:buSzPct val="100000"/>
              <a:buFont typeface="Lucida Grande" charset="0"/>
              <a:buChar char="●"/>
              <a:defRPr sz="2000" kern="1200">
                <a:solidFill>
                  <a:schemeClr val="tx1"/>
                </a:solidFill>
                <a:latin typeface="Arial" pitchFamily="34" charset="0"/>
                <a:ea typeface="ＭＳ Ｐゴシック" charset="0"/>
                <a:cs typeface="Arial" pitchFamily="34" charset="0"/>
              </a:defRPr>
            </a:lvl1pPr>
            <a:lvl2pPr marL="750888" indent="-276225" algn="l" defTabSz="457200" rtl="0" eaLnBrk="1" fontAlgn="base" hangingPunct="1">
              <a:lnSpc>
                <a:spcPts val="2200"/>
              </a:lnSpc>
              <a:spcBef>
                <a:spcPts val="432"/>
              </a:spcBef>
              <a:spcAft>
                <a:spcPct val="0"/>
              </a:spcAft>
              <a:buClr>
                <a:srgbClr val="003366"/>
              </a:buClr>
              <a:buSzPct val="80000"/>
              <a:buFont typeface="Lucida Grande" charset="0"/>
              <a:buChar char="●"/>
              <a:defRPr kern="1200">
                <a:solidFill>
                  <a:schemeClr val="tx1"/>
                </a:solidFill>
                <a:latin typeface="Arial" pitchFamily="34" charset="0"/>
                <a:ea typeface="ＭＳ Ｐゴシック" charset="0"/>
                <a:cs typeface="Arial" pitchFamily="34" charset="0"/>
              </a:defRPr>
            </a:lvl2pPr>
            <a:lvl3pPr marL="12017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3pPr>
            <a:lvl4pPr marL="14430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4pPr>
            <a:lvl5pPr marL="1655763"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0">
              <a:lnSpc>
                <a:spcPct val="100000"/>
              </a:lnSpc>
              <a:spcBef>
                <a:spcPts val="0"/>
              </a:spcBef>
              <a:spcAft>
                <a:spcPts val="1200"/>
              </a:spcAft>
            </a:pPr>
            <a:r>
              <a:rPr lang="en-US" sz="2400" dirty="0"/>
              <a:t>Correlation due to common sources of uncertainty</a:t>
            </a:r>
          </a:p>
          <a:p>
            <a:pPr marL="450850" lvl="2">
              <a:lnSpc>
                <a:spcPct val="100000"/>
              </a:lnSpc>
              <a:spcBef>
                <a:spcPts val="0"/>
              </a:spcBef>
              <a:spcAft>
                <a:spcPts val="1200"/>
              </a:spcAft>
            </a:pPr>
            <a:r>
              <a:rPr lang="en-US" sz="2000" dirty="0"/>
              <a:t>Components in the same package (similar variations in their ambient temperature)</a:t>
            </a:r>
          </a:p>
          <a:p>
            <a:pPr marL="450850" lvl="2">
              <a:lnSpc>
                <a:spcPct val="100000"/>
              </a:lnSpc>
              <a:spcBef>
                <a:spcPts val="0"/>
              </a:spcBef>
              <a:spcAft>
                <a:spcPts val="1200"/>
              </a:spcAft>
            </a:pPr>
            <a:r>
              <a:rPr lang="en-US" sz="2000" dirty="0"/>
              <a:t>Devices from the same technology (vulnerabilities to similar failure modes)</a:t>
            </a:r>
          </a:p>
          <a:p>
            <a:pPr marL="450850" lvl="2">
              <a:lnSpc>
                <a:spcPct val="100000"/>
              </a:lnSpc>
              <a:spcBef>
                <a:spcPts val="0"/>
              </a:spcBef>
              <a:spcAft>
                <a:spcPts val="1200"/>
              </a:spcAft>
            </a:pPr>
            <a:r>
              <a:rPr lang="en-US" sz="2000" dirty="0"/>
              <a:t>Products from the same manufacturer (similar manufacturing tolerances and defect densities)</a:t>
            </a:r>
          </a:p>
          <a:p>
            <a:pPr marL="450850" lvl="2">
              <a:lnSpc>
                <a:spcPct val="100000"/>
              </a:lnSpc>
              <a:spcBef>
                <a:spcPts val="0"/>
              </a:spcBef>
              <a:spcAft>
                <a:spcPts val="1200"/>
              </a:spcAft>
            </a:pPr>
            <a:r>
              <a:rPr lang="en-US" sz="2000" dirty="0"/>
              <a:t>Communicating/cooperating parts (similar changes in their workload)</a:t>
            </a:r>
          </a:p>
          <a:p>
            <a:pPr marL="450850" lvl="2">
              <a:lnSpc>
                <a:spcPct val="100000"/>
              </a:lnSpc>
              <a:spcBef>
                <a:spcPts val="0"/>
              </a:spcBef>
              <a:spcAft>
                <a:spcPts val="1200"/>
              </a:spcAft>
            </a:pPr>
            <a:r>
              <a:rPr lang="en-US" sz="2000" dirty="0"/>
              <a:t>… </a:t>
            </a:r>
          </a:p>
        </p:txBody>
      </p:sp>
      <p:pic>
        <p:nvPicPr>
          <p:cNvPr id="11"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384" y="1911539"/>
            <a:ext cx="5091232" cy="3528435"/>
          </a:xfrm>
          <a:prstGeom prst="rect">
            <a:avLst/>
          </a:prstGeom>
        </p:spPr>
      </p:pic>
      <p:sp>
        <p:nvSpPr>
          <p:cNvPr id="12" name="Abgerundetes Rechteck 11"/>
          <p:cNvSpPr/>
          <p:nvPr/>
        </p:nvSpPr>
        <p:spPr>
          <a:xfrm>
            <a:off x="2496500" y="3164978"/>
            <a:ext cx="4151000" cy="1021556"/>
          </a:xfrm>
          <a:prstGeom prst="roundRect">
            <a:avLst/>
          </a:prstGeom>
          <a:gradFill>
            <a:gsLst>
              <a:gs pos="100000">
                <a:srgbClr val="18719C"/>
              </a:gs>
              <a:gs pos="57000">
                <a:srgbClr val="00416B"/>
              </a:gs>
            </a:gsLst>
          </a:gradFill>
          <a:ln w="101600" cap="flat">
            <a:solidFill>
              <a:srgbClr val="B5C7E7">
                <a:alpha val="66000"/>
              </a:srgbClr>
            </a:solidFill>
            <a:round/>
          </a:ln>
        </p:spPr>
        <p:style>
          <a:lnRef idx="2">
            <a:schemeClr val="accent2">
              <a:shade val="50000"/>
            </a:schemeClr>
          </a:lnRef>
          <a:fillRef idx="1003">
            <a:schemeClr val="dk2"/>
          </a:fillRef>
          <a:effectRef idx="0">
            <a:schemeClr val="accent2"/>
          </a:effectRef>
          <a:fontRef idx="minor">
            <a:schemeClr val="lt1"/>
          </a:fontRef>
        </p:style>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Uncertainty correlation must be considered to provide </a:t>
            </a:r>
            <a:r>
              <a:rPr lang="en-US" b="1" dirty="0" smtClean="0">
                <a:solidFill>
                  <a:schemeClr val="bg1"/>
                </a:solidFill>
                <a:latin typeface="Arial" panose="020B0604020202020204" pitchFamily="34" charset="0"/>
                <a:cs typeface="Arial" panose="020B0604020202020204" pitchFamily="34" charset="0"/>
              </a:rPr>
              <a:t>more accurate uncertainty </a:t>
            </a:r>
            <a:r>
              <a:rPr lang="en-US" b="1" dirty="0">
                <a:solidFill>
                  <a:schemeClr val="bg1"/>
                </a:solidFill>
                <a:latin typeface="Arial" panose="020B0604020202020204" pitchFamily="34" charset="0"/>
                <a:cs typeface="Arial" panose="020B0604020202020204" pitchFamily="34" charset="0"/>
              </a:rPr>
              <a:t>analysis</a:t>
            </a:r>
          </a:p>
        </p:txBody>
      </p:sp>
    </p:spTree>
    <p:extLst>
      <p:ext uri="{BB962C8B-B14F-4D97-AF65-F5344CB8AC3E}">
        <p14:creationId xmlns:p14="http://schemas.microsoft.com/office/powerpoint/2010/main" val="66504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0"/>
                                        </p:tgtEl>
                                        <p:attrNameLst>
                                          <p:attrName>style.opacity</p:attrName>
                                        </p:attrNameLst>
                                      </p:cBhvr>
                                      <p:to>
                                        <p:strVal val="0.25"/>
                                      </p:to>
                                    </p:set>
                                    <p:animEffect filter="image" prLst="opacity: 0.25">
                                      <p:cBhvr rctx="IE">
                                        <p:cTn id="7" dur="indefinite"/>
                                        <p:tgtEl>
                                          <p:spTgt spid="10"/>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mph" presetSubtype="0" nodeType="clickEffect">
                                  <p:stCondLst>
                                    <p:cond delay="0"/>
                                  </p:stCondLst>
                                  <p:childTnLst>
                                    <p:set>
                                      <p:cBhvr rctx="PPT">
                                        <p:cTn id="15" dur="indefinite"/>
                                        <p:tgtEl>
                                          <p:spTgt spid="11"/>
                                        </p:tgtEl>
                                        <p:attrNameLst>
                                          <p:attrName>style.opacity</p:attrName>
                                        </p:attrNameLst>
                                      </p:cBhvr>
                                      <p:to>
                                        <p:strVal val="0.25"/>
                                      </p:to>
                                    </p:set>
                                    <p:animEffect filter="image" prLst="opacity: 0.25">
                                      <p:cBhvr rctx="IE">
                                        <p:cTn id="16" dur="indefinite"/>
                                        <p:tgtEl>
                                          <p:spTgt spid="11"/>
                                        </p:tgtEl>
                                      </p:cBhvr>
                                    </p:animEffect>
                                  </p:childTnLst>
                                </p:cTn>
                              </p:par>
                            </p:childTnLst>
                          </p:cTn>
                        </p:par>
                        <p:par>
                          <p:cTn id="17" fill="hold">
                            <p:stCondLst>
                              <p:cond delay="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r>
              <a:rPr lang="en-GB" sz="2800" dirty="0"/>
              <a:t>Correlation Model</a:t>
            </a:r>
            <a:endParaRPr lang="de-DE"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11</a:t>
            </a:fld>
            <a:endParaRPr lang="en-US" sz="1100" dirty="0">
              <a:latin typeface="Arial" panose="020B0604020202020204" pitchFamily="34" charset="0"/>
              <a:cs typeface="Arial" panose="020B0604020202020204" pitchFamily="34" charset="0"/>
            </a:endParaRPr>
          </a:p>
        </p:txBody>
      </p:sp>
      <p:sp>
        <p:nvSpPr>
          <p:cNvPr id="14" name="Fußzeilenplatzhalter 35"/>
          <p:cNvSpPr txBox="1">
            <a:spLocks/>
          </p:cNvSpPr>
          <p:nvPr/>
        </p:nvSpPr>
        <p:spPr>
          <a:xfrm>
            <a:off x="627062" y="6408738"/>
            <a:ext cx="7185297"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p:sp>
        <p:nvSpPr>
          <p:cNvPr id="10" name="Content Placeholder 4"/>
          <p:cNvSpPr txBox="1">
            <a:spLocks/>
          </p:cNvSpPr>
          <p:nvPr/>
        </p:nvSpPr>
        <p:spPr>
          <a:xfrm>
            <a:off x="571074" y="1225773"/>
            <a:ext cx="5736422" cy="4435475"/>
          </a:xfrm>
          <a:prstGeom prst="rect">
            <a:avLst/>
          </a:prstGeom>
        </p:spPr>
        <p:txBody>
          <a:bodyPr/>
          <a:lstStyle>
            <a:lvl1pPr marL="236538" indent="-276225" algn="l" defTabSz="457200" rtl="0" eaLnBrk="1" fontAlgn="base" hangingPunct="1">
              <a:lnSpc>
                <a:spcPts val="2400"/>
              </a:lnSpc>
              <a:spcBef>
                <a:spcPts val="480"/>
              </a:spcBef>
              <a:spcAft>
                <a:spcPct val="0"/>
              </a:spcAft>
              <a:buClr>
                <a:srgbClr val="003366"/>
              </a:buClr>
              <a:buSzPct val="100000"/>
              <a:buFont typeface="Lucida Grande" charset="0"/>
              <a:buChar char="●"/>
              <a:defRPr sz="2000" kern="1200">
                <a:solidFill>
                  <a:schemeClr val="tx1"/>
                </a:solidFill>
                <a:latin typeface="Arial" pitchFamily="34" charset="0"/>
                <a:ea typeface="ＭＳ Ｐゴシック" charset="0"/>
                <a:cs typeface="Arial" pitchFamily="34" charset="0"/>
              </a:defRPr>
            </a:lvl1pPr>
            <a:lvl2pPr marL="750888" indent="-276225" algn="l" defTabSz="457200" rtl="0" eaLnBrk="1" fontAlgn="base" hangingPunct="1">
              <a:lnSpc>
                <a:spcPts val="2200"/>
              </a:lnSpc>
              <a:spcBef>
                <a:spcPts val="432"/>
              </a:spcBef>
              <a:spcAft>
                <a:spcPct val="0"/>
              </a:spcAft>
              <a:buClr>
                <a:srgbClr val="003366"/>
              </a:buClr>
              <a:buSzPct val="80000"/>
              <a:buFont typeface="Lucida Grande" charset="0"/>
              <a:buChar char="●"/>
              <a:defRPr kern="1200">
                <a:solidFill>
                  <a:schemeClr val="tx1"/>
                </a:solidFill>
                <a:latin typeface="Arial" pitchFamily="34" charset="0"/>
                <a:ea typeface="ＭＳ Ｐゴシック" charset="0"/>
                <a:cs typeface="Arial" pitchFamily="34" charset="0"/>
              </a:defRPr>
            </a:lvl2pPr>
            <a:lvl3pPr marL="12017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3pPr>
            <a:lvl4pPr marL="14430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4pPr>
            <a:lvl5pPr marL="1655763"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buClr>
                <a:schemeClr val="tx1">
                  <a:lumMod val="95000"/>
                  <a:lumOff val="5000"/>
                </a:schemeClr>
              </a:buClr>
            </a:pPr>
            <a:r>
              <a:rPr lang="en-US" sz="2400" dirty="0"/>
              <a:t>Each component is exposed to either</a:t>
            </a:r>
          </a:p>
          <a:p>
            <a:pPr lvl="1">
              <a:buClr>
                <a:schemeClr val="tx1">
                  <a:lumMod val="95000"/>
                  <a:lumOff val="5000"/>
                </a:schemeClr>
              </a:buClr>
            </a:pPr>
            <a:r>
              <a:rPr lang="en-US" sz="2200" dirty="0" smtClean="0">
                <a:solidFill>
                  <a:srgbClr val="FF0000"/>
                </a:solidFill>
              </a:rPr>
              <a:t>independent</a:t>
            </a:r>
            <a:r>
              <a:rPr lang="en-US" sz="2200" dirty="0" smtClean="0"/>
              <a:t> </a:t>
            </a:r>
            <a:r>
              <a:rPr lang="en-US" sz="2200" dirty="0"/>
              <a:t>uncertainty </a:t>
            </a:r>
          </a:p>
          <a:p>
            <a:pPr lvl="2"/>
            <a:r>
              <a:rPr lang="en-US" sz="2000" dirty="0"/>
              <a:t>independent sampling for its failure rate</a:t>
            </a:r>
          </a:p>
          <a:p>
            <a:pPr lvl="1">
              <a:buClr>
                <a:schemeClr val="tx1">
                  <a:lumMod val="95000"/>
                  <a:lumOff val="5000"/>
                </a:schemeClr>
              </a:buClr>
            </a:pPr>
            <a:r>
              <a:rPr lang="en-US" sz="2200" dirty="0">
                <a:solidFill>
                  <a:srgbClr val="FF0000"/>
                </a:solidFill>
              </a:rPr>
              <a:t>correlated</a:t>
            </a:r>
            <a:r>
              <a:rPr lang="en-US" sz="2200" dirty="0"/>
              <a:t> uncertainty</a:t>
            </a:r>
          </a:p>
          <a:p>
            <a:pPr lvl="2">
              <a:buClr>
                <a:schemeClr val="tx1">
                  <a:lumMod val="95000"/>
                  <a:lumOff val="5000"/>
                </a:schemeClr>
              </a:buClr>
            </a:pPr>
            <a:r>
              <a:rPr lang="en-US" sz="2000" dirty="0"/>
              <a:t>the uncertainty source is common among multiple components forming a </a:t>
            </a:r>
            <a:r>
              <a:rPr lang="en-US" sz="2000" dirty="0">
                <a:solidFill>
                  <a:srgbClr val="FF0000"/>
                </a:solidFill>
              </a:rPr>
              <a:t>correlation group</a:t>
            </a:r>
          </a:p>
          <a:p>
            <a:pPr lvl="2"/>
            <a:r>
              <a:rPr lang="en-US" sz="2000" dirty="0"/>
              <a:t>all components in a correlation group are considered together in the sampling phase</a:t>
            </a:r>
          </a:p>
          <a:p>
            <a:pPr lvl="2"/>
            <a:r>
              <a:rPr lang="en-US" sz="2000" dirty="0"/>
              <a:t>assumption: each component is a member of only one correlation group</a:t>
            </a:r>
          </a:p>
        </p:txBody>
      </p:sp>
      <p:grpSp>
        <p:nvGrpSpPr>
          <p:cNvPr id="8" name="Gruppieren 22"/>
          <p:cNvGrpSpPr/>
          <p:nvPr/>
        </p:nvGrpSpPr>
        <p:grpSpPr>
          <a:xfrm>
            <a:off x="6515347" y="3465838"/>
            <a:ext cx="2119647" cy="2187178"/>
            <a:chOff x="880749" y="3457719"/>
            <a:chExt cx="1851724" cy="2229669"/>
          </a:xfrm>
        </p:grpSpPr>
        <p:sp>
          <p:nvSpPr>
            <p:cNvPr id="9" name="Rechteck 4"/>
            <p:cNvSpPr/>
            <p:nvPr/>
          </p:nvSpPr>
          <p:spPr>
            <a:xfrm>
              <a:off x="1104152" y="3457719"/>
              <a:ext cx="432048" cy="432048"/>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a:t>
              </a:r>
              <a:r>
                <a:rPr lang="en-US" sz="2000" baseline="-25000" dirty="0" smtClean="0">
                  <a:solidFill>
                    <a:schemeClr val="tx1"/>
                  </a:solidFill>
                </a:rPr>
                <a:t>1</a:t>
              </a:r>
              <a:endParaRPr lang="en-US" sz="2000" baseline="-25000" dirty="0">
                <a:solidFill>
                  <a:schemeClr val="tx1"/>
                </a:solidFill>
              </a:endParaRPr>
            </a:p>
          </p:txBody>
        </p:sp>
        <p:sp>
          <p:nvSpPr>
            <p:cNvPr id="13" name="Rechteck 9"/>
            <p:cNvSpPr/>
            <p:nvPr/>
          </p:nvSpPr>
          <p:spPr>
            <a:xfrm>
              <a:off x="880749" y="4486738"/>
              <a:ext cx="432048" cy="432048"/>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a:t>
              </a:r>
              <a:r>
                <a:rPr lang="en-US" sz="2000" baseline="-25000" dirty="0" smtClean="0">
                  <a:solidFill>
                    <a:schemeClr val="tx1"/>
                  </a:solidFill>
                </a:rPr>
                <a:t>5</a:t>
              </a:r>
              <a:endParaRPr lang="en-US" sz="2000" baseline="-25000" dirty="0">
                <a:solidFill>
                  <a:schemeClr val="tx1"/>
                </a:solidFill>
              </a:endParaRPr>
            </a:p>
          </p:txBody>
        </p:sp>
        <p:sp>
          <p:nvSpPr>
            <p:cNvPr id="15" name="Rechteck 10"/>
            <p:cNvSpPr/>
            <p:nvPr/>
          </p:nvSpPr>
          <p:spPr>
            <a:xfrm>
              <a:off x="1707584" y="5255340"/>
              <a:ext cx="432048" cy="432048"/>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a:t>
              </a:r>
              <a:r>
                <a:rPr lang="en-US" sz="2000" baseline="-25000" dirty="0" smtClean="0">
                  <a:solidFill>
                    <a:schemeClr val="tx1"/>
                  </a:solidFill>
                </a:rPr>
                <a:t>4</a:t>
              </a:r>
              <a:endParaRPr lang="en-US" sz="2000" baseline="-25000" dirty="0">
                <a:solidFill>
                  <a:schemeClr val="tx1"/>
                </a:solidFill>
              </a:endParaRPr>
            </a:p>
          </p:txBody>
        </p:sp>
        <p:sp>
          <p:nvSpPr>
            <p:cNvPr id="16" name="Rechteck 11"/>
            <p:cNvSpPr/>
            <p:nvPr/>
          </p:nvSpPr>
          <p:spPr>
            <a:xfrm>
              <a:off x="2300425" y="4486738"/>
              <a:ext cx="432048" cy="432048"/>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a:t>
              </a:r>
              <a:r>
                <a:rPr lang="en-US" sz="2000" baseline="-25000" dirty="0" smtClean="0">
                  <a:solidFill>
                    <a:schemeClr val="tx1"/>
                  </a:solidFill>
                </a:rPr>
                <a:t>3</a:t>
              </a:r>
              <a:endParaRPr lang="en-US" sz="2000" baseline="-25000" dirty="0">
                <a:solidFill>
                  <a:schemeClr val="tx1"/>
                </a:solidFill>
              </a:endParaRPr>
            </a:p>
          </p:txBody>
        </p:sp>
        <p:sp>
          <p:nvSpPr>
            <p:cNvPr id="17" name="Rechteck 12"/>
            <p:cNvSpPr/>
            <p:nvPr/>
          </p:nvSpPr>
          <p:spPr>
            <a:xfrm>
              <a:off x="2091780" y="3457719"/>
              <a:ext cx="432048" cy="432048"/>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a:t>
              </a:r>
              <a:r>
                <a:rPr lang="en-US" sz="2000" baseline="-25000" dirty="0" smtClean="0">
                  <a:solidFill>
                    <a:schemeClr val="tx1"/>
                  </a:solidFill>
                </a:rPr>
                <a:t>2</a:t>
              </a:r>
              <a:endParaRPr lang="en-US" sz="2000" baseline="-25000" dirty="0">
                <a:solidFill>
                  <a:schemeClr val="tx1"/>
                </a:solidFill>
              </a:endParaRPr>
            </a:p>
          </p:txBody>
        </p:sp>
      </p:grpSp>
      <p:sp>
        <p:nvSpPr>
          <p:cNvPr id="18" name="Bogen 18"/>
          <p:cNvSpPr/>
          <p:nvPr/>
        </p:nvSpPr>
        <p:spPr>
          <a:xfrm>
            <a:off x="6444208" y="3212976"/>
            <a:ext cx="2318793" cy="879622"/>
          </a:xfrm>
          <a:prstGeom prst="arc">
            <a:avLst>
              <a:gd name="adj1" fmla="val 10753361"/>
              <a:gd name="adj2" fmla="val 10752566"/>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p:sp>
        <p:nvSpPr>
          <p:cNvPr id="19" name="Bogen 20"/>
          <p:cNvSpPr/>
          <p:nvPr/>
        </p:nvSpPr>
        <p:spPr>
          <a:xfrm rot="18454571">
            <a:off x="7015135" y="4586522"/>
            <a:ext cx="1987093" cy="1026455"/>
          </a:xfrm>
          <a:prstGeom prst="arc">
            <a:avLst>
              <a:gd name="adj1" fmla="val 10753361"/>
              <a:gd name="adj2" fmla="val 10752566"/>
            </a:avLst>
          </a:prstGeom>
          <a:no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11450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750"/>
                                        <p:tgtEl>
                                          <p:spTgt spid="18"/>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r>
              <a:rPr lang="en-GB" sz="2800" dirty="0"/>
              <a:t>Quantile-based Correlation Model</a:t>
            </a:r>
            <a:endParaRPr lang="de-DE"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12</a:t>
            </a:fld>
            <a:endParaRPr lang="en-US" sz="1100" dirty="0">
              <a:latin typeface="Arial" panose="020B0604020202020204" pitchFamily="34" charset="0"/>
              <a:cs typeface="Arial" panose="020B0604020202020204" pitchFamily="34" charset="0"/>
            </a:endParaRPr>
          </a:p>
        </p:txBody>
      </p:sp>
      <p:sp>
        <p:nvSpPr>
          <p:cNvPr id="14" name="Fußzeilenplatzhalter 35"/>
          <p:cNvSpPr txBox="1">
            <a:spLocks/>
          </p:cNvSpPr>
          <p:nvPr/>
        </p:nvSpPr>
        <p:spPr>
          <a:xfrm>
            <a:off x="627062" y="6408738"/>
            <a:ext cx="7185297"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mc:AlternateContent xmlns:mc="http://schemas.openxmlformats.org/markup-compatibility/2006" xmlns:a14="http://schemas.microsoft.com/office/drawing/2010/main">
        <mc:Choice Requires="a14">
          <p:sp>
            <p:nvSpPr>
              <p:cNvPr id="10" name="Content Placeholder 4"/>
              <p:cNvSpPr txBox="1">
                <a:spLocks/>
              </p:cNvSpPr>
              <p:nvPr/>
            </p:nvSpPr>
            <p:spPr>
              <a:xfrm>
                <a:off x="571073" y="1225773"/>
                <a:ext cx="8135937" cy="4435475"/>
              </a:xfrm>
              <a:prstGeom prst="rect">
                <a:avLst/>
              </a:prstGeom>
            </p:spPr>
            <p:txBody>
              <a:bodyPr/>
              <a:lstStyle>
                <a:lvl1pPr marL="236538" indent="-276225" algn="l" defTabSz="457200" rtl="0" eaLnBrk="1" fontAlgn="base" hangingPunct="1">
                  <a:lnSpc>
                    <a:spcPts val="2400"/>
                  </a:lnSpc>
                  <a:spcBef>
                    <a:spcPts val="480"/>
                  </a:spcBef>
                  <a:spcAft>
                    <a:spcPct val="0"/>
                  </a:spcAft>
                  <a:buClr>
                    <a:srgbClr val="003366"/>
                  </a:buClr>
                  <a:buSzPct val="100000"/>
                  <a:buFont typeface="Lucida Grande" charset="0"/>
                  <a:buChar char="●"/>
                  <a:defRPr sz="2000" kern="1200">
                    <a:solidFill>
                      <a:schemeClr val="tx1"/>
                    </a:solidFill>
                    <a:latin typeface="Arial" pitchFamily="34" charset="0"/>
                    <a:ea typeface="ＭＳ Ｐゴシック" charset="0"/>
                    <a:cs typeface="Arial" pitchFamily="34" charset="0"/>
                  </a:defRPr>
                </a:lvl1pPr>
                <a:lvl2pPr marL="750888" indent="-276225" algn="l" defTabSz="457200" rtl="0" eaLnBrk="1" fontAlgn="base" hangingPunct="1">
                  <a:lnSpc>
                    <a:spcPts val="2200"/>
                  </a:lnSpc>
                  <a:spcBef>
                    <a:spcPts val="432"/>
                  </a:spcBef>
                  <a:spcAft>
                    <a:spcPct val="0"/>
                  </a:spcAft>
                  <a:buClr>
                    <a:srgbClr val="003366"/>
                  </a:buClr>
                  <a:buSzPct val="80000"/>
                  <a:buFont typeface="Lucida Grande" charset="0"/>
                  <a:buChar char="●"/>
                  <a:defRPr kern="1200">
                    <a:solidFill>
                      <a:schemeClr val="tx1"/>
                    </a:solidFill>
                    <a:latin typeface="Arial" pitchFamily="34" charset="0"/>
                    <a:ea typeface="ＭＳ Ｐゴシック" charset="0"/>
                    <a:cs typeface="Arial" pitchFamily="34" charset="0"/>
                  </a:defRPr>
                </a:lvl2pPr>
                <a:lvl3pPr marL="12017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3pPr>
                <a:lvl4pPr marL="14430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4pPr>
                <a:lvl5pPr marL="1655763"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spcBef>
                    <a:spcPts val="0"/>
                  </a:spcBef>
                  <a:spcAft>
                    <a:spcPts val="1200"/>
                  </a:spcAft>
                </a:pPr>
                <a:r>
                  <a:rPr lang="en-US" sz="2400" dirty="0" smtClean="0"/>
                  <a:t>Taking </a:t>
                </a:r>
                <a:r>
                  <a:rPr lang="en-US" sz="2400" dirty="0"/>
                  <a:t>a sample </a:t>
                </a:r>
                <a14:m>
                  <m:oMath xmlns:m="http://schemas.openxmlformats.org/officeDocument/2006/math">
                    <m:r>
                      <a:rPr lang="de-DE" sz="2400" b="1" i="1" dirty="0">
                        <a:solidFill>
                          <a:srgbClr val="FF0000"/>
                        </a:solidFill>
                        <a:latin typeface="Cambria Math" panose="02040503050406030204" pitchFamily="18" charset="0"/>
                      </a:rPr>
                      <m:t>𝒒</m:t>
                    </m:r>
                  </m:oMath>
                </a14:m>
                <a:r>
                  <a:rPr lang="en-US" sz="2400" dirty="0"/>
                  <a:t> from a uniform distribution between 0 and 1 for each group, representing the common quantile</a:t>
                </a:r>
              </a:p>
              <a:p>
                <a:pPr>
                  <a:spcBef>
                    <a:spcPts val="0"/>
                  </a:spcBef>
                  <a:spcAft>
                    <a:spcPts val="1200"/>
                  </a:spcAft>
                </a:pPr>
                <a:r>
                  <a:rPr lang="en-US" sz="2400" dirty="0" smtClean="0"/>
                  <a:t>Returning </a:t>
                </a:r>
                <a:r>
                  <a:rPr lang="en-US" sz="2400" dirty="0"/>
                  <a:t>the corresponding value </a:t>
                </a:r>
                <a14:m>
                  <m:oMath xmlns:m="http://schemas.openxmlformats.org/officeDocument/2006/math">
                    <m:sSup>
                      <m:sSupPr>
                        <m:ctrlPr>
                          <a:rPr lang="de-DE" sz="2400" i="1">
                            <a:solidFill>
                              <a:srgbClr val="FF0000"/>
                            </a:solidFill>
                            <a:latin typeface="Cambria Math" panose="02040503050406030204" pitchFamily="18" charset="0"/>
                          </a:rPr>
                        </m:ctrlPr>
                      </m:sSupPr>
                      <m:e>
                        <m:r>
                          <a:rPr lang="de-DE" sz="2400" b="1" i="1">
                            <a:solidFill>
                              <a:srgbClr val="FF0000"/>
                            </a:solidFill>
                            <a:latin typeface="Cambria Math" panose="02040503050406030204" pitchFamily="18" charset="0"/>
                          </a:rPr>
                          <m:t>𝑭</m:t>
                        </m:r>
                      </m:e>
                      <m:sup>
                        <m:r>
                          <a:rPr lang="de-DE" sz="2400" b="1" i="1">
                            <a:solidFill>
                              <a:srgbClr val="FF0000"/>
                            </a:solidFill>
                            <a:latin typeface="Cambria Math" panose="02040503050406030204" pitchFamily="18" charset="0"/>
                          </a:rPr>
                          <m:t>−</m:t>
                        </m:r>
                        <m:r>
                          <a:rPr lang="de-DE" sz="2400" b="1" i="1">
                            <a:solidFill>
                              <a:srgbClr val="FF0000"/>
                            </a:solidFill>
                            <a:latin typeface="Cambria Math" panose="02040503050406030204" pitchFamily="18" charset="0"/>
                          </a:rPr>
                          <m:t>𝟏</m:t>
                        </m:r>
                      </m:sup>
                    </m:sSup>
                    <m:d>
                      <m:dPr>
                        <m:ctrlPr>
                          <a:rPr lang="de-DE" sz="2400" i="1">
                            <a:solidFill>
                              <a:srgbClr val="FF0000"/>
                            </a:solidFill>
                            <a:latin typeface="Cambria Math" panose="02040503050406030204" pitchFamily="18" charset="0"/>
                          </a:rPr>
                        </m:ctrlPr>
                      </m:dPr>
                      <m:e>
                        <m:r>
                          <a:rPr lang="de-DE" sz="2400" b="1" i="1">
                            <a:solidFill>
                              <a:srgbClr val="FF0000"/>
                            </a:solidFill>
                            <a:latin typeface="Cambria Math" panose="02040503050406030204" pitchFamily="18" charset="0"/>
                          </a:rPr>
                          <m:t>𝒒</m:t>
                        </m:r>
                      </m:e>
                    </m:d>
                  </m:oMath>
                </a14:m>
                <a:r>
                  <a:rPr lang="en-US" sz="2400" dirty="0"/>
                  <a:t> from the distribution of each component using the inverse cumulative distribution function  </a:t>
                </a:r>
              </a:p>
            </p:txBody>
          </p:sp>
        </mc:Choice>
        <mc:Fallback xmlns="">
          <p:sp>
            <p:nvSpPr>
              <p:cNvPr id="10" name="Content Placeholder 4"/>
              <p:cNvSpPr txBox="1">
                <a:spLocks noRot="1" noChangeAspect="1" noMove="1" noResize="1" noEditPoints="1" noAdjustHandles="1" noChangeArrowheads="1" noChangeShapeType="1" noTextEdit="1"/>
              </p:cNvSpPr>
              <p:nvPr/>
            </p:nvSpPr>
            <p:spPr>
              <a:xfrm>
                <a:off x="571073" y="1225773"/>
                <a:ext cx="8135937" cy="4435475"/>
              </a:xfrm>
              <a:prstGeom prst="rect">
                <a:avLst/>
              </a:prstGeom>
              <a:blipFill rotWithShape="0">
                <a:blip r:embed="rId3"/>
                <a:stretch>
                  <a:fillRect l="-1049" t="-2335" r="-900"/>
                </a:stretch>
              </a:blipFill>
            </p:spPr>
            <p:txBody>
              <a:bodyPr/>
              <a:lstStyle/>
              <a:p>
                <a:r>
                  <a:rPr lang="en-US">
                    <a:noFill/>
                  </a:rPr>
                  <a:t> </a:t>
                </a:r>
              </a:p>
            </p:txBody>
          </p:sp>
        </mc:Fallback>
      </mc:AlternateContent>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832" y="3287767"/>
            <a:ext cx="8210983" cy="271320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886" y="3293577"/>
            <a:ext cx="8284875" cy="273916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923" y="3284984"/>
            <a:ext cx="8212801" cy="2737133"/>
          </a:xfrm>
          <a:prstGeom prst="rect">
            <a:avLst/>
          </a:prstGeom>
        </p:spPr>
      </p:pic>
    </p:spTree>
    <p:extLst>
      <p:ext uri="{BB962C8B-B14F-4D97-AF65-F5344CB8AC3E}">
        <p14:creationId xmlns:p14="http://schemas.microsoft.com/office/powerpoint/2010/main" val="294454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r>
              <a:rPr lang="en-GB" sz="2800" dirty="0" smtClean="0"/>
              <a:t>Considering Uncertainty in </a:t>
            </a:r>
            <a:r>
              <a:rPr lang="en-GB" sz="2800" dirty="0"/>
              <a:t>Optimization</a:t>
            </a:r>
            <a:endParaRPr lang="de-DE"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13</a:t>
            </a:fld>
            <a:endParaRPr lang="en-US" sz="1100" dirty="0">
              <a:latin typeface="Arial" panose="020B0604020202020204" pitchFamily="34" charset="0"/>
              <a:cs typeface="Arial" panose="020B0604020202020204" pitchFamily="34" charset="0"/>
            </a:endParaRPr>
          </a:p>
        </p:txBody>
      </p:sp>
      <p:sp>
        <p:nvSpPr>
          <p:cNvPr id="14" name="Fußzeilenplatzhalter 35"/>
          <p:cNvSpPr txBox="1">
            <a:spLocks/>
          </p:cNvSpPr>
          <p:nvPr/>
        </p:nvSpPr>
        <p:spPr>
          <a:xfrm>
            <a:off x="627062" y="6408738"/>
            <a:ext cx="7185297"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p:sp>
        <p:nvSpPr>
          <p:cNvPr id="10" name="Content Placeholder 4"/>
          <p:cNvSpPr txBox="1">
            <a:spLocks/>
          </p:cNvSpPr>
          <p:nvPr/>
        </p:nvSpPr>
        <p:spPr>
          <a:xfrm>
            <a:off x="571073" y="1225773"/>
            <a:ext cx="8135937" cy="4435475"/>
          </a:xfrm>
          <a:prstGeom prst="rect">
            <a:avLst/>
          </a:prstGeom>
        </p:spPr>
        <p:txBody>
          <a:bodyPr/>
          <a:lstStyle>
            <a:lvl1pPr marL="236538" indent="-276225" algn="l" defTabSz="457200" rtl="0" eaLnBrk="1" fontAlgn="base" hangingPunct="1">
              <a:lnSpc>
                <a:spcPts val="2400"/>
              </a:lnSpc>
              <a:spcBef>
                <a:spcPts val="480"/>
              </a:spcBef>
              <a:spcAft>
                <a:spcPct val="0"/>
              </a:spcAft>
              <a:buClr>
                <a:srgbClr val="003366"/>
              </a:buClr>
              <a:buSzPct val="100000"/>
              <a:buFont typeface="Lucida Grande" charset="0"/>
              <a:buChar char="●"/>
              <a:defRPr sz="2000" kern="1200">
                <a:solidFill>
                  <a:schemeClr val="tx1"/>
                </a:solidFill>
                <a:latin typeface="Arial" pitchFamily="34" charset="0"/>
                <a:ea typeface="ＭＳ Ｐゴシック" charset="0"/>
                <a:cs typeface="Arial" pitchFamily="34" charset="0"/>
              </a:defRPr>
            </a:lvl1pPr>
            <a:lvl2pPr marL="750888" indent="-276225" algn="l" defTabSz="457200" rtl="0" eaLnBrk="1" fontAlgn="base" hangingPunct="1">
              <a:lnSpc>
                <a:spcPts val="2200"/>
              </a:lnSpc>
              <a:spcBef>
                <a:spcPts val="432"/>
              </a:spcBef>
              <a:spcAft>
                <a:spcPct val="0"/>
              </a:spcAft>
              <a:buClr>
                <a:srgbClr val="003366"/>
              </a:buClr>
              <a:buSzPct val="80000"/>
              <a:buFont typeface="Lucida Grande" charset="0"/>
              <a:buChar char="●"/>
              <a:defRPr kern="1200">
                <a:solidFill>
                  <a:schemeClr val="tx1"/>
                </a:solidFill>
                <a:latin typeface="Arial" pitchFamily="34" charset="0"/>
                <a:ea typeface="ＭＳ Ｐゴシック" charset="0"/>
                <a:cs typeface="Arial" pitchFamily="34" charset="0"/>
              </a:defRPr>
            </a:lvl2pPr>
            <a:lvl3pPr marL="12017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3pPr>
            <a:lvl4pPr marL="14430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4pPr>
            <a:lvl5pPr marL="1655763"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0">
              <a:lnSpc>
                <a:spcPct val="100000"/>
              </a:lnSpc>
              <a:spcBef>
                <a:spcPts val="0"/>
              </a:spcBef>
              <a:spcAft>
                <a:spcPts val="1200"/>
              </a:spcAft>
            </a:pPr>
            <a:r>
              <a:rPr lang="en-US" sz="2400" dirty="0" smtClean="0"/>
              <a:t>How to compare multiple solutions (distributions) in </a:t>
            </a:r>
            <a:br>
              <a:rPr lang="en-US" sz="2400" dirty="0" smtClean="0"/>
            </a:br>
            <a:r>
              <a:rPr lang="en-US" sz="2400" dirty="0" smtClean="0"/>
              <a:t>   terms of superiority?</a:t>
            </a:r>
          </a:p>
          <a:p>
            <a:pPr marL="0">
              <a:lnSpc>
                <a:spcPct val="100000"/>
              </a:lnSpc>
              <a:spcBef>
                <a:spcPts val="0"/>
              </a:spcBef>
              <a:spcAft>
                <a:spcPts val="1200"/>
              </a:spcAft>
            </a:pPr>
            <a:endParaRPr lang="en-US" sz="2400" dirty="0"/>
          </a:p>
          <a:p>
            <a:pPr marL="0">
              <a:lnSpc>
                <a:spcPct val="100000"/>
              </a:lnSpc>
              <a:spcBef>
                <a:spcPts val="0"/>
              </a:spcBef>
              <a:spcAft>
                <a:spcPts val="1200"/>
              </a:spcAft>
            </a:pPr>
            <a:r>
              <a:rPr lang="en-US" sz="2400" dirty="0" smtClean="0"/>
              <a:t>Existing </a:t>
            </a:r>
            <a:r>
              <a:rPr lang="en-US" sz="2400" dirty="0"/>
              <a:t>optimization techniques are either</a:t>
            </a:r>
          </a:p>
          <a:p>
            <a:pPr lvl="1">
              <a:lnSpc>
                <a:spcPct val="100000"/>
              </a:lnSpc>
              <a:spcBef>
                <a:spcPts val="0"/>
              </a:spcBef>
              <a:spcAft>
                <a:spcPts val="1200"/>
              </a:spcAft>
            </a:pPr>
            <a:r>
              <a:rPr lang="en-US" sz="2200" dirty="0"/>
              <a:t>uncertainty-unaware </a:t>
            </a:r>
          </a:p>
          <a:p>
            <a:pPr lvl="1">
              <a:lnSpc>
                <a:spcPct val="100000"/>
              </a:lnSpc>
              <a:spcBef>
                <a:spcPts val="0"/>
              </a:spcBef>
              <a:spcAft>
                <a:spcPts val="1200"/>
              </a:spcAft>
            </a:pPr>
            <a:r>
              <a:rPr lang="en-US" sz="2200" dirty="0"/>
              <a:t>or require design objectives to be </a:t>
            </a:r>
          </a:p>
          <a:p>
            <a:pPr lvl="2">
              <a:lnSpc>
                <a:spcPct val="100000"/>
              </a:lnSpc>
              <a:spcBef>
                <a:spcPts val="0"/>
              </a:spcBef>
              <a:spcAft>
                <a:spcPts val="1200"/>
              </a:spcAft>
            </a:pPr>
            <a:r>
              <a:rPr lang="en-US" sz="2000" dirty="0"/>
              <a:t>a single </a:t>
            </a:r>
            <a:r>
              <a:rPr lang="en-US" sz="2000" dirty="0">
                <a:solidFill>
                  <a:srgbClr val="FF0000"/>
                </a:solidFill>
              </a:rPr>
              <a:t>real value</a:t>
            </a:r>
            <a:r>
              <a:rPr lang="en-US" sz="2000" dirty="0"/>
              <a:t> (statistical property such as expected value, </a:t>
            </a:r>
            <a:r>
              <a:rPr lang="en-US" sz="2000" dirty="0" smtClean="0"/>
              <a:t>worst-case, </a:t>
            </a:r>
            <a:r>
              <a:rPr lang="en-US" sz="2000" dirty="0"/>
              <a:t>etc.)</a:t>
            </a:r>
          </a:p>
          <a:p>
            <a:pPr lvl="2">
              <a:lnSpc>
                <a:spcPct val="100000"/>
              </a:lnSpc>
              <a:spcBef>
                <a:spcPts val="0"/>
              </a:spcBef>
              <a:spcAft>
                <a:spcPts val="1200"/>
              </a:spcAft>
            </a:pPr>
            <a:r>
              <a:rPr lang="en-US" sz="2000" dirty="0"/>
              <a:t>an instance of </a:t>
            </a:r>
            <a:r>
              <a:rPr lang="en-US" sz="2000" dirty="0">
                <a:solidFill>
                  <a:srgbClr val="FF0000"/>
                </a:solidFill>
              </a:rPr>
              <a:t>known distributions </a:t>
            </a:r>
            <a:r>
              <a:rPr lang="en-US" sz="2000" dirty="0"/>
              <a:t>such as Uniform and Normal</a:t>
            </a:r>
          </a:p>
          <a:p>
            <a:pPr marL="0" indent="0">
              <a:lnSpc>
                <a:spcPct val="100000"/>
              </a:lnSpc>
              <a:spcBef>
                <a:spcPts val="0"/>
              </a:spcBef>
              <a:spcAft>
                <a:spcPts val="1200"/>
              </a:spcAft>
              <a:buNone/>
            </a:pP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508" y="2276872"/>
            <a:ext cx="5230984" cy="3617939"/>
          </a:xfrm>
          <a:prstGeom prst="rect">
            <a:avLst/>
          </a:prstGeom>
        </p:spPr>
      </p:pic>
    </p:spTree>
    <p:extLst>
      <p:ext uri="{BB962C8B-B14F-4D97-AF65-F5344CB8AC3E}">
        <p14:creationId xmlns:p14="http://schemas.microsoft.com/office/powerpoint/2010/main" val="230394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0">
                                            <p:txEl>
                                              <p:pRg st="0" end="0"/>
                                            </p:txEl>
                                          </p:spTgt>
                                        </p:tgtEl>
                                        <p:attrNameLst>
                                          <p:attrName>style.opacity</p:attrName>
                                        </p:attrNameLst>
                                      </p:cBhvr>
                                      <p:to>
                                        <p:strVal val="0.25"/>
                                      </p:to>
                                    </p:set>
                                    <p:animEffect filter="image" prLst="opacity: 0.25">
                                      <p:cBhvr rctx="IE">
                                        <p:cTn id="7" dur="indefinite"/>
                                        <p:tgtEl>
                                          <p:spTgt spid="10">
                                            <p:txEl>
                                              <p:pRg st="0" end="0"/>
                                            </p:txEl>
                                          </p:spTgt>
                                        </p:tgtEl>
                                      </p:cBhvr>
                                    </p:animEffect>
                                  </p:childTnLst>
                                </p:cTn>
                              </p:par>
                              <p:par>
                                <p:cTn id="8" presetID="9" presetClass="emph" presetSubtype="0" grpId="0" nodeType="withEffect">
                                  <p:stCondLst>
                                    <p:cond delay="0"/>
                                  </p:stCondLst>
                                  <p:childTnLst>
                                    <p:set>
                                      <p:cBhvr rctx="PPT">
                                        <p:cTn id="9" dur="indefinite"/>
                                        <p:tgtEl>
                                          <p:spTgt spid="10">
                                            <p:txEl>
                                              <p:pRg st="2" end="2"/>
                                            </p:txEl>
                                          </p:spTgt>
                                        </p:tgtEl>
                                        <p:attrNameLst>
                                          <p:attrName>style.opacity</p:attrName>
                                        </p:attrNameLst>
                                      </p:cBhvr>
                                      <p:to>
                                        <p:strVal val="0.25"/>
                                      </p:to>
                                    </p:set>
                                    <p:animEffect filter="image" prLst="opacity: 0.25">
                                      <p:cBhvr rctx="IE">
                                        <p:cTn id="10" dur="indefinite"/>
                                        <p:tgtEl>
                                          <p:spTgt spid="10">
                                            <p:txEl>
                                              <p:pRg st="2" end="2"/>
                                            </p:txEl>
                                          </p:spTgt>
                                        </p:tgtEl>
                                      </p:cBhvr>
                                    </p:animEffect>
                                  </p:childTnLst>
                                </p:cTn>
                              </p:par>
                              <p:par>
                                <p:cTn id="11" presetID="9" presetClass="emph" presetSubtype="0" grpId="0" nodeType="withEffect">
                                  <p:stCondLst>
                                    <p:cond delay="0"/>
                                  </p:stCondLst>
                                  <p:childTnLst>
                                    <p:set>
                                      <p:cBhvr rctx="PPT">
                                        <p:cTn id="12" dur="indefinite"/>
                                        <p:tgtEl>
                                          <p:spTgt spid="10">
                                            <p:txEl>
                                              <p:pRg st="3" end="3"/>
                                            </p:txEl>
                                          </p:spTgt>
                                        </p:tgtEl>
                                        <p:attrNameLst>
                                          <p:attrName>style.opacity</p:attrName>
                                        </p:attrNameLst>
                                      </p:cBhvr>
                                      <p:to>
                                        <p:strVal val="0.25"/>
                                      </p:to>
                                    </p:set>
                                    <p:animEffect filter="image" prLst="opacity: 0.25">
                                      <p:cBhvr rctx="IE">
                                        <p:cTn id="13" dur="indefinite"/>
                                        <p:tgtEl>
                                          <p:spTgt spid="10">
                                            <p:txEl>
                                              <p:pRg st="3" end="3"/>
                                            </p:txEl>
                                          </p:spTgt>
                                        </p:tgtEl>
                                      </p:cBhvr>
                                    </p:animEffect>
                                  </p:childTnLst>
                                </p:cTn>
                              </p:par>
                              <p:par>
                                <p:cTn id="14" presetID="9" presetClass="emph" presetSubtype="0" grpId="0" nodeType="withEffect">
                                  <p:stCondLst>
                                    <p:cond delay="0"/>
                                  </p:stCondLst>
                                  <p:childTnLst>
                                    <p:set>
                                      <p:cBhvr rctx="PPT">
                                        <p:cTn id="15" dur="indefinite"/>
                                        <p:tgtEl>
                                          <p:spTgt spid="10">
                                            <p:txEl>
                                              <p:pRg st="4" end="4"/>
                                            </p:txEl>
                                          </p:spTgt>
                                        </p:tgtEl>
                                        <p:attrNameLst>
                                          <p:attrName>style.opacity</p:attrName>
                                        </p:attrNameLst>
                                      </p:cBhvr>
                                      <p:to>
                                        <p:strVal val="0.25"/>
                                      </p:to>
                                    </p:set>
                                    <p:animEffect filter="image" prLst="opacity: 0.25">
                                      <p:cBhvr rctx="IE">
                                        <p:cTn id="16" dur="indefinite"/>
                                        <p:tgtEl>
                                          <p:spTgt spid="10">
                                            <p:txEl>
                                              <p:pRg st="4" end="4"/>
                                            </p:txEl>
                                          </p:spTgt>
                                        </p:tgtEl>
                                      </p:cBhvr>
                                    </p:animEffect>
                                  </p:childTnLst>
                                </p:cTn>
                              </p:par>
                              <p:par>
                                <p:cTn id="17" presetID="9" presetClass="emph" presetSubtype="0" grpId="0" nodeType="withEffect">
                                  <p:stCondLst>
                                    <p:cond delay="0"/>
                                  </p:stCondLst>
                                  <p:childTnLst>
                                    <p:set>
                                      <p:cBhvr rctx="PPT">
                                        <p:cTn id="18" dur="indefinite"/>
                                        <p:tgtEl>
                                          <p:spTgt spid="10">
                                            <p:txEl>
                                              <p:pRg st="5" end="5"/>
                                            </p:txEl>
                                          </p:spTgt>
                                        </p:tgtEl>
                                        <p:attrNameLst>
                                          <p:attrName>style.opacity</p:attrName>
                                        </p:attrNameLst>
                                      </p:cBhvr>
                                      <p:to>
                                        <p:strVal val="0.25"/>
                                      </p:to>
                                    </p:set>
                                    <p:animEffect filter="image" prLst="opacity: 0.25">
                                      <p:cBhvr rctx="IE">
                                        <p:cTn id="19" dur="indefinite"/>
                                        <p:tgtEl>
                                          <p:spTgt spid="10">
                                            <p:txEl>
                                              <p:pRg st="5" end="5"/>
                                            </p:txEl>
                                          </p:spTgt>
                                        </p:tgtEl>
                                      </p:cBhvr>
                                    </p:animEffect>
                                  </p:childTnLst>
                                </p:cTn>
                              </p:par>
                              <p:par>
                                <p:cTn id="20" presetID="9" presetClass="emph" presetSubtype="0" grpId="0" nodeType="withEffect">
                                  <p:stCondLst>
                                    <p:cond delay="0"/>
                                  </p:stCondLst>
                                  <p:childTnLst>
                                    <p:set>
                                      <p:cBhvr rctx="PPT">
                                        <p:cTn id="21" dur="indefinite"/>
                                        <p:tgtEl>
                                          <p:spTgt spid="10">
                                            <p:txEl>
                                              <p:pRg st="6" end="6"/>
                                            </p:txEl>
                                          </p:spTgt>
                                        </p:tgtEl>
                                        <p:attrNameLst>
                                          <p:attrName>style.opacity</p:attrName>
                                        </p:attrNameLst>
                                      </p:cBhvr>
                                      <p:to>
                                        <p:strVal val="0.25"/>
                                      </p:to>
                                    </p:set>
                                    <p:animEffect filter="image" prLst="opacity: 0.25">
                                      <p:cBhvr rctx="IE">
                                        <p:cTn id="22" dur="indefinite"/>
                                        <p:tgtEl>
                                          <p:spTgt spid="10">
                                            <p:txEl>
                                              <p:pRg st="6" end="6"/>
                                            </p:txEl>
                                          </p:spTgt>
                                        </p:tgtEl>
                                      </p:cBhvr>
                                    </p:animEffec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r>
              <a:rPr lang="en-GB" sz="2800" dirty="0"/>
              <a:t>Uncertainty-Aware Optimization</a:t>
            </a:r>
            <a:endParaRPr lang="de-DE"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14</a:t>
            </a:fld>
            <a:endParaRPr lang="en-US" sz="1100" dirty="0">
              <a:latin typeface="Arial" panose="020B0604020202020204" pitchFamily="34" charset="0"/>
              <a:cs typeface="Arial" panose="020B0604020202020204" pitchFamily="34" charset="0"/>
            </a:endParaRPr>
          </a:p>
        </p:txBody>
      </p:sp>
      <p:sp>
        <p:nvSpPr>
          <p:cNvPr id="14" name="Fußzeilenplatzhalter 35"/>
          <p:cNvSpPr txBox="1">
            <a:spLocks/>
          </p:cNvSpPr>
          <p:nvPr/>
        </p:nvSpPr>
        <p:spPr>
          <a:xfrm>
            <a:off x="627062" y="6408738"/>
            <a:ext cx="7185297"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p:sp>
        <p:nvSpPr>
          <p:cNvPr id="10" name="Content Placeholder 4"/>
          <p:cNvSpPr txBox="1">
            <a:spLocks/>
          </p:cNvSpPr>
          <p:nvPr/>
        </p:nvSpPr>
        <p:spPr>
          <a:xfrm>
            <a:off x="571073" y="1225773"/>
            <a:ext cx="8135937" cy="4435475"/>
          </a:xfrm>
          <a:prstGeom prst="rect">
            <a:avLst/>
          </a:prstGeom>
        </p:spPr>
        <p:txBody>
          <a:bodyPr/>
          <a:lstStyle>
            <a:lvl1pPr marL="236538" indent="-276225" algn="l" defTabSz="457200" rtl="0" eaLnBrk="1" fontAlgn="base" hangingPunct="1">
              <a:lnSpc>
                <a:spcPts val="2400"/>
              </a:lnSpc>
              <a:spcBef>
                <a:spcPts val="480"/>
              </a:spcBef>
              <a:spcAft>
                <a:spcPct val="0"/>
              </a:spcAft>
              <a:buClr>
                <a:srgbClr val="003366"/>
              </a:buClr>
              <a:buSzPct val="100000"/>
              <a:buFont typeface="Lucida Grande" charset="0"/>
              <a:buChar char="●"/>
              <a:defRPr sz="2000" kern="1200">
                <a:solidFill>
                  <a:schemeClr val="tx1"/>
                </a:solidFill>
                <a:latin typeface="Arial" pitchFamily="34" charset="0"/>
                <a:ea typeface="ＭＳ Ｐゴシック" charset="0"/>
                <a:cs typeface="Arial" pitchFamily="34" charset="0"/>
              </a:defRPr>
            </a:lvl1pPr>
            <a:lvl2pPr marL="750888" indent="-276225" algn="l" defTabSz="457200" rtl="0" eaLnBrk="1" fontAlgn="base" hangingPunct="1">
              <a:lnSpc>
                <a:spcPts val="2200"/>
              </a:lnSpc>
              <a:spcBef>
                <a:spcPts val="432"/>
              </a:spcBef>
              <a:spcAft>
                <a:spcPct val="0"/>
              </a:spcAft>
              <a:buClr>
                <a:srgbClr val="003366"/>
              </a:buClr>
              <a:buSzPct val="80000"/>
              <a:buFont typeface="Lucida Grande" charset="0"/>
              <a:buChar char="●"/>
              <a:defRPr kern="1200">
                <a:solidFill>
                  <a:schemeClr val="tx1"/>
                </a:solidFill>
                <a:latin typeface="Arial" pitchFamily="34" charset="0"/>
                <a:ea typeface="ＭＳ Ｐゴシック" charset="0"/>
                <a:cs typeface="Arial" pitchFamily="34" charset="0"/>
              </a:defRPr>
            </a:lvl2pPr>
            <a:lvl3pPr marL="12017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3pPr>
            <a:lvl4pPr marL="14430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4pPr>
            <a:lvl5pPr marL="1655763"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0">
              <a:lnSpc>
                <a:spcPct val="100000"/>
              </a:lnSpc>
              <a:spcBef>
                <a:spcPts val="0"/>
              </a:spcBef>
              <a:spcAft>
                <a:spcPts val="1200"/>
              </a:spcAft>
            </a:pPr>
            <a:r>
              <a:rPr lang="en-US" sz="2400" dirty="0"/>
              <a:t>Multi-objective meta-heuristic optimization is</a:t>
            </a:r>
          </a:p>
          <a:p>
            <a:pPr marL="514350" lvl="1">
              <a:lnSpc>
                <a:spcPct val="100000"/>
              </a:lnSpc>
              <a:spcBef>
                <a:spcPts val="0"/>
              </a:spcBef>
              <a:spcAft>
                <a:spcPts val="1200"/>
              </a:spcAft>
            </a:pPr>
            <a:r>
              <a:rPr lang="en-US" sz="2200" dirty="0"/>
              <a:t>applicable to a wide range of problems</a:t>
            </a:r>
          </a:p>
          <a:p>
            <a:pPr marL="514350" lvl="1">
              <a:lnSpc>
                <a:spcPct val="100000"/>
              </a:lnSpc>
              <a:spcBef>
                <a:spcPts val="0"/>
              </a:spcBef>
              <a:spcAft>
                <a:spcPts val="1200"/>
              </a:spcAft>
            </a:pPr>
            <a:r>
              <a:rPr lang="en-US" sz="2200" dirty="0"/>
              <a:t>capable of fast multi-objective convergence</a:t>
            </a:r>
          </a:p>
          <a:p>
            <a:pPr marL="0">
              <a:lnSpc>
                <a:spcPct val="100000"/>
              </a:lnSpc>
              <a:spcBef>
                <a:spcPts val="0"/>
              </a:spcBef>
              <a:spcAft>
                <a:spcPts val="1200"/>
              </a:spcAft>
            </a:pPr>
            <a:endParaRPr lang="en-US" sz="2400" dirty="0"/>
          </a:p>
          <a:p>
            <a:pPr marL="0">
              <a:lnSpc>
                <a:spcPct val="100000"/>
              </a:lnSpc>
              <a:spcBef>
                <a:spcPts val="0"/>
              </a:spcBef>
              <a:spcAft>
                <a:spcPts val="1200"/>
              </a:spcAft>
            </a:pPr>
            <a:r>
              <a:rPr lang="en-US" sz="2400" dirty="0"/>
              <a:t>An </a:t>
            </a:r>
            <a:r>
              <a:rPr lang="en-US" sz="2400" i="1" dirty="0"/>
              <a:t>uncertain objective </a:t>
            </a:r>
            <a:r>
              <a:rPr lang="en-US" sz="2400" dirty="0"/>
              <a:t>is represented by</a:t>
            </a:r>
          </a:p>
          <a:p>
            <a:pPr marL="514350" lvl="1">
              <a:lnSpc>
                <a:spcPct val="100000"/>
              </a:lnSpc>
              <a:spcBef>
                <a:spcPts val="0"/>
              </a:spcBef>
              <a:spcAft>
                <a:spcPts val="1200"/>
              </a:spcAft>
            </a:pPr>
            <a:r>
              <a:rPr lang="en-US" sz="2200" dirty="0"/>
              <a:t>a set of samples</a:t>
            </a:r>
          </a:p>
          <a:p>
            <a:pPr marL="514350" lvl="1">
              <a:lnSpc>
                <a:spcPct val="100000"/>
              </a:lnSpc>
              <a:spcBef>
                <a:spcPts val="0"/>
              </a:spcBef>
              <a:spcAft>
                <a:spcPts val="1200"/>
              </a:spcAft>
            </a:pPr>
            <a:r>
              <a:rPr lang="en-US" sz="2200" dirty="0"/>
              <a:t>a set of statistical properties including mean, variance, </a:t>
            </a:r>
            <a:r>
              <a:rPr lang="en-US" sz="2200" dirty="0" smtClean="0"/>
              <a:t>quantiles, </a:t>
            </a:r>
            <a:r>
              <a:rPr lang="en-US" sz="2200" dirty="0"/>
              <a:t>etc.</a:t>
            </a:r>
          </a:p>
        </p:txBody>
      </p:sp>
    </p:spTree>
    <p:extLst>
      <p:ext uri="{BB962C8B-B14F-4D97-AF65-F5344CB8AC3E}">
        <p14:creationId xmlns:p14="http://schemas.microsoft.com/office/powerpoint/2010/main" val="2751343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r>
              <a:rPr lang="en-US" sz="2800" dirty="0" smtClean="0"/>
              <a:t>Comparison of Uncertain Objectives</a:t>
            </a:r>
            <a:endParaRPr lang="en-US"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15</a:t>
            </a:fld>
            <a:endParaRPr lang="en-US" sz="11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284" y="1052736"/>
            <a:ext cx="4467493" cy="5451865"/>
          </a:xfrm>
          <a:prstGeom prst="rect">
            <a:avLst/>
          </a:prstGeom>
        </p:spPr>
      </p:pic>
      <p:sp>
        <p:nvSpPr>
          <p:cNvPr id="7" name="Fußzeilenplatzhalter 35"/>
          <p:cNvSpPr txBox="1">
            <a:spLocks/>
          </p:cNvSpPr>
          <p:nvPr/>
        </p:nvSpPr>
        <p:spPr>
          <a:xfrm>
            <a:off x="627062" y="6408738"/>
            <a:ext cx="7185297"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p:spTree>
    <p:extLst>
      <p:ext uri="{BB962C8B-B14F-4D97-AF65-F5344CB8AC3E}">
        <p14:creationId xmlns:p14="http://schemas.microsoft.com/office/powerpoint/2010/main" val="2705228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r>
              <a:rPr lang="en-US" sz="2800" dirty="0"/>
              <a:t>Experimental </a:t>
            </a:r>
            <a:r>
              <a:rPr lang="en-US" sz="2800" dirty="0" smtClean="0"/>
              <a:t>Setup</a:t>
            </a:r>
            <a:endParaRPr lang="de-DE"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16</a:t>
            </a:fld>
            <a:endParaRPr lang="en-US" sz="1100" dirty="0">
              <a:latin typeface="Arial" panose="020B0604020202020204" pitchFamily="34" charset="0"/>
              <a:cs typeface="Arial" panose="020B0604020202020204" pitchFamily="34" charset="0"/>
            </a:endParaRPr>
          </a:p>
        </p:txBody>
      </p:sp>
      <p:sp>
        <p:nvSpPr>
          <p:cNvPr id="14" name="Fußzeilenplatzhalter 35"/>
          <p:cNvSpPr txBox="1">
            <a:spLocks/>
          </p:cNvSpPr>
          <p:nvPr/>
        </p:nvSpPr>
        <p:spPr>
          <a:xfrm>
            <a:off x="627062" y="6408738"/>
            <a:ext cx="7185297"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p:sp>
        <p:nvSpPr>
          <p:cNvPr id="10" name="Content Placeholder 4"/>
          <p:cNvSpPr txBox="1">
            <a:spLocks/>
          </p:cNvSpPr>
          <p:nvPr/>
        </p:nvSpPr>
        <p:spPr>
          <a:xfrm>
            <a:off x="571073" y="1225773"/>
            <a:ext cx="8135937" cy="4435475"/>
          </a:xfrm>
          <a:prstGeom prst="rect">
            <a:avLst/>
          </a:prstGeom>
        </p:spPr>
        <p:txBody>
          <a:bodyPr/>
          <a:lstStyle>
            <a:lvl1pPr marL="236538" indent="-276225" algn="l" defTabSz="457200" rtl="0" eaLnBrk="1" fontAlgn="base" hangingPunct="1">
              <a:lnSpc>
                <a:spcPts val="2400"/>
              </a:lnSpc>
              <a:spcBef>
                <a:spcPts val="480"/>
              </a:spcBef>
              <a:spcAft>
                <a:spcPct val="0"/>
              </a:spcAft>
              <a:buClr>
                <a:srgbClr val="003366"/>
              </a:buClr>
              <a:buSzPct val="100000"/>
              <a:buFont typeface="Lucida Grande" charset="0"/>
              <a:buChar char="●"/>
              <a:defRPr sz="2000" kern="1200">
                <a:solidFill>
                  <a:schemeClr val="tx1"/>
                </a:solidFill>
                <a:latin typeface="Arial" pitchFamily="34" charset="0"/>
                <a:ea typeface="ＭＳ Ｐゴシック" charset="0"/>
                <a:cs typeface="Arial" pitchFamily="34" charset="0"/>
              </a:defRPr>
            </a:lvl1pPr>
            <a:lvl2pPr marL="750888" indent="-276225" algn="l" defTabSz="457200" rtl="0" eaLnBrk="1" fontAlgn="base" hangingPunct="1">
              <a:lnSpc>
                <a:spcPts val="2200"/>
              </a:lnSpc>
              <a:spcBef>
                <a:spcPts val="432"/>
              </a:spcBef>
              <a:spcAft>
                <a:spcPct val="0"/>
              </a:spcAft>
              <a:buClr>
                <a:srgbClr val="003366"/>
              </a:buClr>
              <a:buSzPct val="80000"/>
              <a:buFont typeface="Lucida Grande" charset="0"/>
              <a:buChar char="●"/>
              <a:defRPr kern="1200">
                <a:solidFill>
                  <a:schemeClr val="tx1"/>
                </a:solidFill>
                <a:latin typeface="Arial" pitchFamily="34" charset="0"/>
                <a:ea typeface="ＭＳ Ｐゴシック" charset="0"/>
                <a:cs typeface="Arial" pitchFamily="34" charset="0"/>
              </a:defRPr>
            </a:lvl2pPr>
            <a:lvl3pPr marL="12017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3pPr>
            <a:lvl4pPr marL="14430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4pPr>
            <a:lvl5pPr marL="1655763"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spcBef>
                <a:spcPts val="0"/>
              </a:spcBef>
              <a:spcAft>
                <a:spcPts val="1200"/>
              </a:spcAft>
            </a:pPr>
            <a:r>
              <a:rPr lang="en-US" sz="2400" dirty="0" smtClean="0"/>
              <a:t>System-level reliability </a:t>
            </a:r>
            <a:r>
              <a:rPr lang="en-US" sz="2400" dirty="0"/>
              <a:t>analysis for </a:t>
            </a:r>
            <a:r>
              <a:rPr lang="en-US" sz="2400" dirty="0" smtClean="0"/>
              <a:t>given 1000 samples </a:t>
            </a:r>
            <a:r>
              <a:rPr lang="en-US" sz="2400" dirty="0"/>
              <a:t>t</a:t>
            </a:r>
            <a:r>
              <a:rPr lang="en-US" sz="2400" dirty="0" smtClean="0"/>
              <a:t>o obtain a maximum </a:t>
            </a:r>
            <a:r>
              <a:rPr lang="en-US" sz="2400" dirty="0"/>
              <a:t>error of 0.001 with 95% confidence</a:t>
            </a:r>
          </a:p>
          <a:p>
            <a:pPr>
              <a:spcBef>
                <a:spcPts val="0"/>
              </a:spcBef>
              <a:spcAft>
                <a:spcPts val="1200"/>
              </a:spcAft>
            </a:pPr>
            <a:r>
              <a:rPr lang="en-US" sz="2400" dirty="0"/>
              <a:t>Design Space Exploration using Opt4J </a:t>
            </a:r>
            <a:r>
              <a:rPr lang="en-US" sz="2400" dirty="0" smtClean="0"/>
              <a:t>tool*</a:t>
            </a:r>
            <a:endParaRPr lang="en-US" dirty="0" smtClean="0"/>
          </a:p>
          <a:p>
            <a:pPr lvl="1">
              <a:spcBef>
                <a:spcPts val="0"/>
              </a:spcBef>
              <a:spcAft>
                <a:spcPts val="1200"/>
              </a:spcAft>
            </a:pPr>
            <a:r>
              <a:rPr lang="en-US" sz="2200" dirty="0" smtClean="0"/>
              <a:t>Non-dominated Sorting Genetic Algorithm II** </a:t>
            </a:r>
          </a:p>
          <a:p>
            <a:pPr lvl="2">
              <a:spcBef>
                <a:spcPts val="0"/>
              </a:spcBef>
              <a:spcAft>
                <a:spcPts val="1200"/>
              </a:spcAft>
            </a:pPr>
            <a:r>
              <a:rPr lang="en-US" sz="2000" dirty="0" smtClean="0"/>
              <a:t>Size </a:t>
            </a:r>
            <a:r>
              <a:rPr lang="en-US" sz="2000" dirty="0"/>
              <a:t>of population (offspring per generation) = 25</a:t>
            </a:r>
          </a:p>
          <a:p>
            <a:pPr lvl="2">
              <a:spcBef>
                <a:spcPts val="0"/>
              </a:spcBef>
              <a:spcAft>
                <a:spcPts val="1200"/>
              </a:spcAft>
            </a:pPr>
            <a:r>
              <a:rPr lang="en-US" sz="2000" dirty="0"/>
              <a:t>Number of generations = </a:t>
            </a:r>
            <a:r>
              <a:rPr lang="en-US" sz="2000" dirty="0" smtClean="0"/>
              <a:t>100</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904" y="3847104"/>
            <a:ext cx="6300192" cy="1558770"/>
          </a:xfrm>
          <a:prstGeom prst="rect">
            <a:avLst/>
          </a:prstGeom>
        </p:spPr>
      </p:pic>
      <p:sp>
        <p:nvSpPr>
          <p:cNvPr id="8" name="Rectangle 7"/>
          <p:cNvSpPr/>
          <p:nvPr/>
        </p:nvSpPr>
        <p:spPr>
          <a:xfrm>
            <a:off x="726298" y="5877272"/>
            <a:ext cx="7905379" cy="492443"/>
          </a:xfrm>
          <a:prstGeom prst="rect">
            <a:avLst/>
          </a:prstGeom>
        </p:spPr>
        <p:txBody>
          <a:bodyPr wrap="square">
            <a:spAutoFit/>
          </a:bodyPr>
          <a:lstStyle/>
          <a:p>
            <a:r>
              <a:rPr lang="de-DE" sz="1300" dirty="0" smtClean="0"/>
              <a:t>** K</a:t>
            </a:r>
            <a:r>
              <a:rPr lang="de-DE" sz="1300" dirty="0"/>
              <a:t>. </a:t>
            </a:r>
            <a:r>
              <a:rPr lang="de-DE" sz="1300" dirty="0" smtClean="0"/>
              <a:t>Deb et al., “A Fast Elitist Non-dominated Sorting Genetic Algorithm </a:t>
            </a:r>
            <a:r>
              <a:rPr lang="de-DE" sz="1300" dirty="0"/>
              <a:t>for </a:t>
            </a:r>
            <a:r>
              <a:rPr lang="de-DE" sz="1300" dirty="0" smtClean="0"/>
              <a:t>Multi-objective Optimization</a:t>
            </a:r>
            <a:r>
              <a:rPr lang="de-DE" sz="1300" dirty="0"/>
              <a:t>: </a:t>
            </a:r>
            <a:r>
              <a:rPr lang="de-DE" sz="1300" dirty="0" smtClean="0"/>
              <a:t>NSGA-II”, PPSN, 2000.</a:t>
            </a:r>
            <a:endParaRPr lang="de-DE" sz="1300" dirty="0"/>
          </a:p>
        </p:txBody>
      </p:sp>
      <p:sp>
        <p:nvSpPr>
          <p:cNvPr id="9" name="Rectangle 8"/>
          <p:cNvSpPr/>
          <p:nvPr/>
        </p:nvSpPr>
        <p:spPr>
          <a:xfrm>
            <a:off x="726298" y="5584884"/>
            <a:ext cx="7905379" cy="292388"/>
          </a:xfrm>
          <a:prstGeom prst="rect">
            <a:avLst/>
          </a:prstGeom>
        </p:spPr>
        <p:txBody>
          <a:bodyPr wrap="square">
            <a:spAutoFit/>
          </a:bodyPr>
          <a:lstStyle/>
          <a:p>
            <a:r>
              <a:rPr lang="de-DE" sz="1300" dirty="0" smtClean="0"/>
              <a:t>* M</a:t>
            </a:r>
            <a:r>
              <a:rPr lang="de-DE" sz="1300" dirty="0"/>
              <a:t>. </a:t>
            </a:r>
            <a:r>
              <a:rPr lang="de-DE" sz="1300" dirty="0" smtClean="0"/>
              <a:t>Lukasiewycz et </a:t>
            </a:r>
            <a:r>
              <a:rPr lang="de-DE" sz="1300" dirty="0"/>
              <a:t>al., </a:t>
            </a:r>
            <a:r>
              <a:rPr lang="de-DE" sz="1300" dirty="0" smtClean="0"/>
              <a:t>“</a:t>
            </a:r>
            <a:r>
              <a:rPr lang="en-US" sz="1300" dirty="0"/>
              <a:t>Opt4J: A Modular Framework for Meta-heuristic </a:t>
            </a:r>
            <a:r>
              <a:rPr lang="en-US" sz="1300" dirty="0" smtClean="0"/>
              <a:t>Optimization</a:t>
            </a:r>
            <a:r>
              <a:rPr lang="de-DE" sz="1300" dirty="0" smtClean="0"/>
              <a:t>”, GECCO, </a:t>
            </a:r>
            <a:r>
              <a:rPr lang="de-DE" sz="1300" dirty="0"/>
              <a:t>2011.</a:t>
            </a:r>
          </a:p>
        </p:txBody>
      </p:sp>
    </p:spTree>
    <p:extLst>
      <p:ext uri="{BB962C8B-B14F-4D97-AF65-F5344CB8AC3E}">
        <p14:creationId xmlns:p14="http://schemas.microsoft.com/office/powerpoint/2010/main" val="4272059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r>
              <a:rPr lang="en-US" sz="2800" dirty="0" smtClean="0"/>
              <a:t>Experimental Result: Analysis</a:t>
            </a:r>
            <a:r>
              <a:rPr lang="de-DE" sz="2800" dirty="0" smtClean="0"/>
              <a:t> </a:t>
            </a:r>
            <a:r>
              <a:rPr lang="en-US" sz="2800" dirty="0" smtClean="0"/>
              <a:t>Time</a:t>
            </a:r>
            <a:r>
              <a:rPr lang="de-DE" sz="2800" dirty="0" smtClean="0"/>
              <a:t> </a:t>
            </a:r>
            <a:r>
              <a:rPr lang="en-US" sz="2800" dirty="0" smtClean="0"/>
              <a:t>Overhead</a:t>
            </a:r>
            <a:endParaRPr lang="de-DE"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17</a:t>
            </a:fld>
            <a:endParaRPr lang="en-US" sz="1100" dirty="0">
              <a:latin typeface="Arial" panose="020B0604020202020204" pitchFamily="34" charset="0"/>
              <a:cs typeface="Arial" panose="020B0604020202020204" pitchFamily="34" charset="0"/>
            </a:endParaRPr>
          </a:p>
        </p:txBody>
      </p:sp>
      <p:sp>
        <p:nvSpPr>
          <p:cNvPr id="14" name="Fußzeilenplatzhalter 35"/>
          <p:cNvSpPr txBox="1">
            <a:spLocks/>
          </p:cNvSpPr>
          <p:nvPr/>
        </p:nvSpPr>
        <p:spPr>
          <a:xfrm>
            <a:off x="627062" y="6408738"/>
            <a:ext cx="7185297"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mc:AlternateContent xmlns:mc="http://schemas.openxmlformats.org/markup-compatibility/2006" xmlns:a14="http://schemas.microsoft.com/office/drawing/2010/main">
        <mc:Choice Requires="a14">
          <p:sp>
            <p:nvSpPr>
              <p:cNvPr id="10" name="Content Placeholder 4"/>
              <p:cNvSpPr txBox="1">
                <a:spLocks/>
              </p:cNvSpPr>
              <p:nvPr/>
            </p:nvSpPr>
            <p:spPr>
              <a:xfrm>
                <a:off x="571073" y="1225773"/>
                <a:ext cx="8135937" cy="4435475"/>
              </a:xfrm>
              <a:prstGeom prst="rect">
                <a:avLst/>
              </a:prstGeom>
            </p:spPr>
            <p:txBody>
              <a:bodyPr/>
              <a:lstStyle>
                <a:lvl1pPr marL="236538" indent="-276225" algn="l" defTabSz="457200" rtl="0" eaLnBrk="1" fontAlgn="base" hangingPunct="1">
                  <a:lnSpc>
                    <a:spcPts val="2400"/>
                  </a:lnSpc>
                  <a:spcBef>
                    <a:spcPts val="480"/>
                  </a:spcBef>
                  <a:spcAft>
                    <a:spcPct val="0"/>
                  </a:spcAft>
                  <a:buClr>
                    <a:srgbClr val="003366"/>
                  </a:buClr>
                  <a:buSzPct val="100000"/>
                  <a:buFont typeface="Lucida Grande" charset="0"/>
                  <a:buChar char="●"/>
                  <a:defRPr sz="2000" kern="1200">
                    <a:solidFill>
                      <a:schemeClr val="tx1"/>
                    </a:solidFill>
                    <a:latin typeface="Arial" pitchFamily="34" charset="0"/>
                    <a:ea typeface="ＭＳ Ｐゴシック" charset="0"/>
                    <a:cs typeface="Arial" pitchFamily="34" charset="0"/>
                  </a:defRPr>
                </a:lvl1pPr>
                <a:lvl2pPr marL="750888" indent="-276225" algn="l" defTabSz="457200" rtl="0" eaLnBrk="1" fontAlgn="base" hangingPunct="1">
                  <a:lnSpc>
                    <a:spcPts val="2200"/>
                  </a:lnSpc>
                  <a:spcBef>
                    <a:spcPts val="432"/>
                  </a:spcBef>
                  <a:spcAft>
                    <a:spcPct val="0"/>
                  </a:spcAft>
                  <a:buClr>
                    <a:srgbClr val="003366"/>
                  </a:buClr>
                  <a:buSzPct val="80000"/>
                  <a:buFont typeface="Lucida Grande" charset="0"/>
                  <a:buChar char="●"/>
                  <a:defRPr kern="1200">
                    <a:solidFill>
                      <a:schemeClr val="tx1"/>
                    </a:solidFill>
                    <a:latin typeface="Arial" pitchFamily="34" charset="0"/>
                    <a:ea typeface="ＭＳ Ｐゴシック" charset="0"/>
                    <a:cs typeface="Arial" pitchFamily="34" charset="0"/>
                  </a:defRPr>
                </a:lvl2pPr>
                <a:lvl3pPr marL="12017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3pPr>
                <a:lvl4pPr marL="14430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4pPr>
                <a:lvl5pPr marL="1655763"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spcBef>
                    <a:spcPts val="0"/>
                  </a:spcBef>
                  <a:spcAft>
                    <a:spcPts val="1200"/>
                  </a:spcAft>
                </a:pPr>
                <a:r>
                  <a:rPr lang="en-US" sz="2400" dirty="0" smtClean="0"/>
                  <a:t>Construction</a:t>
                </a:r>
                <a:r>
                  <a:rPr lang="de-DE" sz="2400" dirty="0"/>
                  <a:t> </a:t>
                </a:r>
                <a:r>
                  <a:rPr lang="de-DE" sz="2400" dirty="0" smtClean="0"/>
                  <a:t>time </a:t>
                </a:r>
                <a14:m>
                  <m:oMath xmlns:m="http://schemas.openxmlformats.org/officeDocument/2006/math">
                    <m:sSub>
                      <m:sSubPr>
                        <m:ctrlPr>
                          <a:rPr lang="de-DE" sz="2400" b="1" i="1">
                            <a:latin typeface="Cambria Math" panose="02040503050406030204" pitchFamily="18" charset="0"/>
                          </a:rPr>
                        </m:ctrlPr>
                      </m:sSubPr>
                      <m:e>
                        <m:r>
                          <a:rPr lang="de-DE" sz="2400" b="1" i="1">
                            <a:latin typeface="Cambria Math" panose="02040503050406030204" pitchFamily="18" charset="0"/>
                          </a:rPr>
                          <m:t>𝒕</m:t>
                        </m:r>
                      </m:e>
                      <m:sub>
                        <m:r>
                          <a:rPr lang="de-DE" sz="2400" b="1" i="1">
                            <a:latin typeface="Cambria Math" panose="02040503050406030204" pitchFamily="18" charset="0"/>
                          </a:rPr>
                          <m:t>𝒄</m:t>
                        </m:r>
                      </m:sub>
                    </m:sSub>
                  </m:oMath>
                </a14:m>
                <a:r>
                  <a:rPr lang="de-DE" sz="2400" dirty="0" smtClean="0"/>
                  <a:t>: </a:t>
                </a:r>
                <a:r>
                  <a:rPr lang="en-US" sz="2400" dirty="0"/>
                  <a:t>once</a:t>
                </a:r>
                <a:r>
                  <a:rPr lang="de-DE" sz="2400" dirty="0"/>
                  <a:t> per </a:t>
                </a:r>
                <a:r>
                  <a:rPr lang="en-US" sz="2400" dirty="0" smtClean="0"/>
                  <a:t>analysis</a:t>
                </a:r>
                <a:endParaRPr lang="en-US" sz="2400" dirty="0"/>
              </a:p>
              <a:p>
                <a:pPr>
                  <a:spcBef>
                    <a:spcPts val="0"/>
                  </a:spcBef>
                  <a:spcAft>
                    <a:spcPts val="1200"/>
                  </a:spcAft>
                </a:pPr>
                <a:r>
                  <a:rPr lang="de-DE" sz="2400" dirty="0"/>
                  <a:t>Evaluation </a:t>
                </a:r>
                <a:r>
                  <a:rPr lang="en-US" sz="2400" dirty="0" smtClean="0"/>
                  <a:t>time</a:t>
                </a:r>
                <a14:m>
                  <m:oMath xmlns:m="http://schemas.openxmlformats.org/officeDocument/2006/math">
                    <m:sSub>
                      <m:sSubPr>
                        <m:ctrlPr>
                          <a:rPr lang="de-DE" sz="2400" b="1" i="1">
                            <a:latin typeface="Cambria Math" panose="02040503050406030204" pitchFamily="18" charset="0"/>
                          </a:rPr>
                        </m:ctrlPr>
                      </m:sSubPr>
                      <m:e>
                        <m:r>
                          <a:rPr lang="de-DE" sz="2400" b="1" i="1" smtClean="0">
                            <a:latin typeface="Cambria Math" panose="02040503050406030204" pitchFamily="18" charset="0"/>
                          </a:rPr>
                          <m:t> </m:t>
                        </m:r>
                        <m:r>
                          <a:rPr lang="de-DE" sz="2400" b="1" i="1">
                            <a:latin typeface="Cambria Math" panose="02040503050406030204" pitchFamily="18" charset="0"/>
                          </a:rPr>
                          <m:t>𝒕</m:t>
                        </m:r>
                      </m:e>
                      <m:sub>
                        <m:r>
                          <a:rPr lang="de-DE" sz="2400" b="1" i="1">
                            <a:latin typeface="Cambria Math" panose="02040503050406030204" pitchFamily="18" charset="0"/>
                          </a:rPr>
                          <m:t>𝒆</m:t>
                        </m:r>
                      </m:sub>
                    </m:sSub>
                  </m:oMath>
                </a14:m>
                <a:r>
                  <a:rPr lang="de-DE" sz="2400" dirty="0" smtClean="0"/>
                  <a:t>: </a:t>
                </a:r>
                <a:r>
                  <a:rPr lang="en-US" sz="2400" dirty="0"/>
                  <a:t>once</a:t>
                </a:r>
                <a:r>
                  <a:rPr lang="de-DE" sz="2400" dirty="0"/>
                  <a:t> per </a:t>
                </a:r>
                <a:r>
                  <a:rPr lang="en-US" sz="2400" dirty="0" smtClean="0"/>
                  <a:t>sample</a:t>
                </a:r>
                <a:endParaRPr lang="de-DE" sz="2400" b="1" dirty="0"/>
              </a:p>
              <a:p>
                <a:pPr marL="457200" lvl="1" indent="0" algn="ctr">
                  <a:lnSpc>
                    <a:spcPct val="150000"/>
                  </a:lnSpc>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de-DE" sz="2400" b="1" i="1">
                              <a:latin typeface="Cambria Math" panose="02040503050406030204" pitchFamily="18" charset="0"/>
                            </a:rPr>
                          </m:ctrlPr>
                        </m:sSubPr>
                        <m:e>
                          <m:r>
                            <a:rPr lang="de-DE" sz="2400" b="1" i="1">
                              <a:latin typeface="Cambria Math" panose="02040503050406030204" pitchFamily="18" charset="0"/>
                            </a:rPr>
                            <m:t>𝒕</m:t>
                          </m:r>
                        </m:e>
                        <m:sub>
                          <m:r>
                            <a:rPr lang="de-DE" sz="2400" b="1" i="1">
                              <a:latin typeface="Cambria Math" panose="02040503050406030204" pitchFamily="18" charset="0"/>
                            </a:rPr>
                            <m:t>𝒂</m:t>
                          </m:r>
                        </m:sub>
                      </m:sSub>
                      <m:r>
                        <a:rPr lang="de-DE" sz="2400" b="1" i="1">
                          <a:latin typeface="Cambria Math" panose="02040503050406030204" pitchFamily="18" charset="0"/>
                        </a:rPr>
                        <m:t>(</m:t>
                      </m:r>
                      <m:r>
                        <a:rPr lang="de-DE" sz="2400" b="1" i="1">
                          <a:latin typeface="Cambria Math" panose="02040503050406030204" pitchFamily="18" charset="0"/>
                        </a:rPr>
                        <m:t>𝟏</m:t>
                      </m:r>
                      <m:r>
                        <a:rPr lang="de-DE" sz="2400" b="1" i="1">
                          <a:latin typeface="Cambria Math" panose="02040503050406030204" pitchFamily="18" charset="0"/>
                        </a:rPr>
                        <m:t>)=</m:t>
                      </m:r>
                      <m:sSub>
                        <m:sSubPr>
                          <m:ctrlPr>
                            <a:rPr lang="de-DE" sz="2400" b="1" i="1">
                              <a:latin typeface="Cambria Math" panose="02040503050406030204" pitchFamily="18" charset="0"/>
                            </a:rPr>
                          </m:ctrlPr>
                        </m:sSubPr>
                        <m:e>
                          <m:r>
                            <a:rPr lang="de-DE" sz="2400" b="1" i="1">
                              <a:latin typeface="Cambria Math" panose="02040503050406030204" pitchFamily="18" charset="0"/>
                            </a:rPr>
                            <m:t>𝒕</m:t>
                          </m:r>
                        </m:e>
                        <m:sub>
                          <m:r>
                            <a:rPr lang="de-DE" sz="2400" b="1" i="1">
                              <a:latin typeface="Cambria Math" panose="02040503050406030204" pitchFamily="18" charset="0"/>
                            </a:rPr>
                            <m:t>𝒄</m:t>
                          </m:r>
                        </m:sub>
                      </m:sSub>
                      <m:r>
                        <a:rPr lang="de-DE" sz="2400" b="1" i="1">
                          <a:latin typeface="Cambria Math" panose="02040503050406030204" pitchFamily="18" charset="0"/>
                        </a:rPr>
                        <m:t>+</m:t>
                      </m:r>
                      <m:sSub>
                        <m:sSubPr>
                          <m:ctrlPr>
                            <a:rPr lang="de-DE" sz="2400" b="1" i="1">
                              <a:latin typeface="Cambria Math" panose="02040503050406030204" pitchFamily="18" charset="0"/>
                            </a:rPr>
                          </m:ctrlPr>
                        </m:sSubPr>
                        <m:e>
                          <m:r>
                            <a:rPr lang="de-DE" sz="2400" b="1" i="1">
                              <a:latin typeface="Cambria Math" panose="02040503050406030204" pitchFamily="18" charset="0"/>
                            </a:rPr>
                            <m:t>𝒕</m:t>
                          </m:r>
                        </m:e>
                        <m:sub>
                          <m:r>
                            <a:rPr lang="de-DE" sz="2400" b="1" i="1">
                              <a:latin typeface="Cambria Math" panose="02040503050406030204" pitchFamily="18" charset="0"/>
                            </a:rPr>
                            <m:t>𝒆</m:t>
                          </m:r>
                        </m:sub>
                      </m:sSub>
                    </m:oMath>
                  </m:oMathPara>
                </a14:m>
                <a:endParaRPr lang="de-DE" sz="2400" b="1" dirty="0"/>
              </a:p>
              <a:p>
                <a:pPr marL="457200" lvl="1" indent="0" algn="ctr">
                  <a:lnSpc>
                    <a:spcPct val="150000"/>
                  </a:lnSpc>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de-DE" sz="2400" b="1" i="1" dirty="0">
                              <a:latin typeface="Cambria Math" panose="02040503050406030204" pitchFamily="18" charset="0"/>
                            </a:rPr>
                          </m:ctrlPr>
                        </m:sSubPr>
                        <m:e>
                          <m:r>
                            <a:rPr lang="de-DE" sz="2400" b="1" i="1" dirty="0">
                              <a:latin typeface="Cambria Math" panose="02040503050406030204" pitchFamily="18" charset="0"/>
                            </a:rPr>
                            <m:t>𝒕</m:t>
                          </m:r>
                        </m:e>
                        <m:sub>
                          <m:r>
                            <a:rPr lang="de-DE" sz="2400" b="1" i="1" dirty="0" smtClean="0">
                              <a:latin typeface="Cambria Math" panose="02040503050406030204" pitchFamily="18" charset="0"/>
                            </a:rPr>
                            <m:t>𝒂</m:t>
                          </m:r>
                        </m:sub>
                      </m:sSub>
                      <m:r>
                        <a:rPr lang="de-DE" sz="2400" b="1" i="1" dirty="0">
                          <a:latin typeface="Cambria Math" panose="02040503050406030204" pitchFamily="18" charset="0"/>
                        </a:rPr>
                        <m:t>(</m:t>
                      </m:r>
                      <m:r>
                        <a:rPr lang="de-DE" sz="2400" b="1" i="1" dirty="0" smtClean="0">
                          <a:latin typeface="Cambria Math" panose="02040503050406030204" pitchFamily="18" charset="0"/>
                        </a:rPr>
                        <m:t>𝒏</m:t>
                      </m:r>
                      <m:r>
                        <a:rPr lang="de-DE" sz="2400" b="1" i="1" dirty="0">
                          <a:latin typeface="Cambria Math" panose="02040503050406030204" pitchFamily="18" charset="0"/>
                        </a:rPr>
                        <m:t>)=</m:t>
                      </m:r>
                      <m:sSub>
                        <m:sSubPr>
                          <m:ctrlPr>
                            <a:rPr lang="de-DE" sz="2400" b="1" i="1">
                              <a:latin typeface="Cambria Math" panose="02040503050406030204" pitchFamily="18" charset="0"/>
                            </a:rPr>
                          </m:ctrlPr>
                        </m:sSubPr>
                        <m:e>
                          <m:r>
                            <a:rPr lang="de-DE" sz="2400" b="1" i="1">
                              <a:latin typeface="Cambria Math" panose="02040503050406030204" pitchFamily="18" charset="0"/>
                            </a:rPr>
                            <m:t>𝒕</m:t>
                          </m:r>
                        </m:e>
                        <m:sub>
                          <m:r>
                            <a:rPr lang="de-DE" sz="2400" b="1" i="1">
                              <a:latin typeface="Cambria Math" panose="02040503050406030204" pitchFamily="18" charset="0"/>
                            </a:rPr>
                            <m:t>𝒄</m:t>
                          </m:r>
                        </m:sub>
                      </m:sSub>
                      <m:r>
                        <a:rPr lang="de-DE" sz="2400" b="1" i="1">
                          <a:latin typeface="Cambria Math" panose="02040503050406030204" pitchFamily="18" charset="0"/>
                        </a:rPr>
                        <m:t>+</m:t>
                      </m:r>
                      <m:r>
                        <a:rPr lang="de-DE" sz="2400" b="1" i="1">
                          <a:latin typeface="Cambria Math" panose="02040503050406030204" pitchFamily="18" charset="0"/>
                        </a:rPr>
                        <m:t>𝒏</m:t>
                      </m:r>
                      <m:r>
                        <a:rPr lang="de-DE" sz="2400" b="1" i="1">
                          <a:latin typeface="Cambria Math" panose="02040503050406030204" pitchFamily="18" charset="0"/>
                        </a:rPr>
                        <m:t>.</m:t>
                      </m:r>
                      <m:sSub>
                        <m:sSubPr>
                          <m:ctrlPr>
                            <a:rPr lang="de-DE" sz="2400" b="1" i="1">
                              <a:latin typeface="Cambria Math" panose="02040503050406030204" pitchFamily="18" charset="0"/>
                            </a:rPr>
                          </m:ctrlPr>
                        </m:sSubPr>
                        <m:e>
                          <m:r>
                            <a:rPr lang="de-DE" sz="2400" b="1" i="1">
                              <a:latin typeface="Cambria Math" panose="02040503050406030204" pitchFamily="18" charset="0"/>
                            </a:rPr>
                            <m:t>𝒕</m:t>
                          </m:r>
                        </m:e>
                        <m:sub>
                          <m:r>
                            <a:rPr lang="de-DE" sz="2400" b="1" i="1">
                              <a:latin typeface="Cambria Math" panose="02040503050406030204" pitchFamily="18" charset="0"/>
                            </a:rPr>
                            <m:t>𝒆</m:t>
                          </m:r>
                        </m:sub>
                      </m:sSub>
                    </m:oMath>
                  </m:oMathPara>
                </a14:m>
                <a:endParaRPr lang="en-US" sz="2400" dirty="0"/>
              </a:p>
            </p:txBody>
          </p:sp>
        </mc:Choice>
        <mc:Fallback xmlns="">
          <p:sp>
            <p:nvSpPr>
              <p:cNvPr id="10" name="Content Placeholder 4"/>
              <p:cNvSpPr txBox="1">
                <a:spLocks noRot="1" noChangeAspect="1" noMove="1" noResize="1" noEditPoints="1" noAdjustHandles="1" noChangeArrowheads="1" noChangeShapeType="1" noTextEdit="1"/>
              </p:cNvSpPr>
              <p:nvPr/>
            </p:nvSpPr>
            <p:spPr>
              <a:xfrm>
                <a:off x="571073" y="1225773"/>
                <a:ext cx="8135937" cy="4435475"/>
              </a:xfrm>
              <a:prstGeom prst="rect">
                <a:avLst/>
              </a:prstGeom>
              <a:blipFill rotWithShape="0">
                <a:blip r:embed="rId3"/>
                <a:stretch>
                  <a:fillRect l="-1049" t="-2335"/>
                </a:stretch>
              </a:blipFill>
            </p:spPr>
            <p:txBody>
              <a:bodyPr/>
              <a:lstStyle/>
              <a:p>
                <a:r>
                  <a:rPr lang="de-DE">
                    <a:noFill/>
                  </a:rPr>
                  <a:t> </a:t>
                </a:r>
              </a:p>
            </p:txBody>
          </p:sp>
        </mc:Fallback>
      </mc:AlternateContent>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952" y="1196752"/>
            <a:ext cx="7722096" cy="5128355"/>
          </a:xfrm>
          <a:prstGeom prst="rect">
            <a:avLst/>
          </a:prstGeom>
        </p:spPr>
      </p:pic>
    </p:spTree>
    <p:extLst>
      <p:ext uri="{BB962C8B-B14F-4D97-AF65-F5344CB8AC3E}">
        <p14:creationId xmlns:p14="http://schemas.microsoft.com/office/powerpoint/2010/main" val="247075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r>
              <a:rPr lang="en-US" sz="2800" dirty="0" smtClean="0"/>
              <a:t>Experimental Result: Multi-objective Opt.</a:t>
            </a:r>
            <a:endParaRPr lang="en-US"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18</a:t>
            </a:fld>
            <a:endParaRPr lang="en-US" sz="11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322" y="1412776"/>
            <a:ext cx="6977357" cy="4840212"/>
          </a:xfrm>
          <a:prstGeom prst="rect">
            <a:avLst/>
          </a:prstGeom>
        </p:spPr>
      </p:pic>
      <p:sp>
        <p:nvSpPr>
          <p:cNvPr id="7" name="Fußzeilenplatzhalter 35"/>
          <p:cNvSpPr txBox="1">
            <a:spLocks/>
          </p:cNvSpPr>
          <p:nvPr/>
        </p:nvSpPr>
        <p:spPr>
          <a:xfrm>
            <a:off x="627062" y="6408738"/>
            <a:ext cx="7185297"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p:spTree>
    <p:extLst>
      <p:ext uri="{BB962C8B-B14F-4D97-AF65-F5344CB8AC3E}">
        <p14:creationId xmlns:p14="http://schemas.microsoft.com/office/powerpoint/2010/main" val="1784569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pPr>
              <a:lnSpc>
                <a:spcPct val="100000"/>
              </a:lnSpc>
              <a:spcBef>
                <a:spcPts val="0"/>
              </a:spcBef>
              <a:spcAft>
                <a:spcPts val="1200"/>
              </a:spcAft>
            </a:pPr>
            <a:r>
              <a:rPr lang="en-US" sz="2800" dirty="0"/>
              <a:t>Future Perspectives</a:t>
            </a:r>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19</a:t>
            </a:fld>
            <a:endParaRPr lang="en-US" sz="1100" dirty="0">
              <a:latin typeface="Arial" panose="020B0604020202020204" pitchFamily="34" charset="0"/>
              <a:cs typeface="Arial" panose="020B0604020202020204" pitchFamily="34" charset="0"/>
            </a:endParaRPr>
          </a:p>
        </p:txBody>
      </p:sp>
      <p:sp>
        <p:nvSpPr>
          <p:cNvPr id="14" name="Fußzeilenplatzhalter 35"/>
          <p:cNvSpPr txBox="1">
            <a:spLocks/>
          </p:cNvSpPr>
          <p:nvPr/>
        </p:nvSpPr>
        <p:spPr>
          <a:xfrm>
            <a:off x="627062" y="6408738"/>
            <a:ext cx="7185297"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p:sp>
        <p:nvSpPr>
          <p:cNvPr id="10" name="Content Placeholder 4"/>
          <p:cNvSpPr txBox="1">
            <a:spLocks/>
          </p:cNvSpPr>
          <p:nvPr/>
        </p:nvSpPr>
        <p:spPr>
          <a:xfrm>
            <a:off x="571073" y="1225773"/>
            <a:ext cx="8135937" cy="4435475"/>
          </a:xfrm>
          <a:prstGeom prst="rect">
            <a:avLst/>
          </a:prstGeom>
        </p:spPr>
        <p:txBody>
          <a:bodyPr/>
          <a:lstStyle>
            <a:lvl1pPr marL="236538" indent="-276225" algn="l" defTabSz="457200" rtl="0" eaLnBrk="1" fontAlgn="base" hangingPunct="1">
              <a:lnSpc>
                <a:spcPts val="2400"/>
              </a:lnSpc>
              <a:spcBef>
                <a:spcPts val="480"/>
              </a:spcBef>
              <a:spcAft>
                <a:spcPct val="0"/>
              </a:spcAft>
              <a:buClr>
                <a:srgbClr val="003366"/>
              </a:buClr>
              <a:buSzPct val="100000"/>
              <a:buFont typeface="Lucida Grande" charset="0"/>
              <a:buChar char="●"/>
              <a:defRPr sz="2000" kern="1200">
                <a:solidFill>
                  <a:schemeClr val="tx1"/>
                </a:solidFill>
                <a:latin typeface="Arial" pitchFamily="34" charset="0"/>
                <a:ea typeface="ＭＳ Ｐゴシック" charset="0"/>
                <a:cs typeface="Arial" pitchFamily="34" charset="0"/>
              </a:defRPr>
            </a:lvl1pPr>
            <a:lvl2pPr marL="750888" indent="-276225" algn="l" defTabSz="457200" rtl="0" eaLnBrk="1" fontAlgn="base" hangingPunct="1">
              <a:lnSpc>
                <a:spcPts val="2200"/>
              </a:lnSpc>
              <a:spcBef>
                <a:spcPts val="432"/>
              </a:spcBef>
              <a:spcAft>
                <a:spcPct val="0"/>
              </a:spcAft>
              <a:buClr>
                <a:srgbClr val="003366"/>
              </a:buClr>
              <a:buSzPct val="80000"/>
              <a:buFont typeface="Lucida Grande" charset="0"/>
              <a:buChar char="●"/>
              <a:defRPr kern="1200">
                <a:solidFill>
                  <a:schemeClr val="tx1"/>
                </a:solidFill>
                <a:latin typeface="Arial" pitchFamily="34" charset="0"/>
                <a:ea typeface="ＭＳ Ｐゴシック" charset="0"/>
                <a:cs typeface="Arial" pitchFamily="34" charset="0"/>
              </a:defRPr>
            </a:lvl2pPr>
            <a:lvl3pPr marL="12017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3pPr>
            <a:lvl4pPr marL="14430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4pPr>
            <a:lvl5pPr marL="1655763"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spcBef>
                <a:spcPts val="0"/>
              </a:spcBef>
              <a:spcAft>
                <a:spcPts val="1200"/>
              </a:spcAft>
            </a:pPr>
            <a:r>
              <a:rPr lang="en-US" sz="2400" dirty="0" smtClean="0"/>
              <a:t>Enhancing the Correlation Model</a:t>
            </a:r>
            <a:endParaRPr lang="en-US" sz="2400" dirty="0"/>
          </a:p>
          <a:p>
            <a:pPr lvl="1">
              <a:spcBef>
                <a:spcPts val="0"/>
              </a:spcBef>
              <a:spcAft>
                <a:spcPts val="1200"/>
              </a:spcAft>
            </a:pPr>
            <a:r>
              <a:rPr lang="en-US" sz="2200" dirty="0" smtClean="0"/>
              <a:t>Each component can be member of more than one correlation group</a:t>
            </a:r>
          </a:p>
          <a:p>
            <a:pPr lvl="1">
              <a:spcBef>
                <a:spcPts val="0"/>
              </a:spcBef>
              <a:spcAft>
                <a:spcPts val="1200"/>
              </a:spcAft>
            </a:pPr>
            <a:r>
              <a:rPr lang="en-US" sz="2200" dirty="0" smtClean="0"/>
              <a:t>Components in a group can be correlated to the common uncertainty source to different degrees</a:t>
            </a:r>
            <a:endParaRPr lang="en-US" sz="2200" dirty="0"/>
          </a:p>
          <a:p>
            <a:pPr>
              <a:spcBef>
                <a:spcPts val="0"/>
              </a:spcBef>
              <a:spcAft>
                <a:spcPts val="1200"/>
              </a:spcAft>
            </a:pPr>
            <a:r>
              <a:rPr lang="en-US" sz="2400" dirty="0" smtClean="0"/>
              <a:t>Cross-layer probabilistic common cause failure analysis</a:t>
            </a:r>
            <a:endParaRPr lang="en-US" dirty="0" smtClean="0"/>
          </a:p>
          <a:p>
            <a:pPr lvl="1">
              <a:spcBef>
                <a:spcPts val="0"/>
              </a:spcBef>
              <a:spcAft>
                <a:spcPts val="1200"/>
              </a:spcAft>
            </a:pPr>
            <a:r>
              <a:rPr lang="en-US" sz="2200" dirty="0" smtClean="0"/>
              <a:t>Identification and quantification of common cause events and their impacts on system’s components at low level</a:t>
            </a:r>
          </a:p>
          <a:p>
            <a:pPr lvl="1">
              <a:spcBef>
                <a:spcPts val="0"/>
              </a:spcBef>
              <a:spcAft>
                <a:spcPts val="1200"/>
              </a:spcAft>
            </a:pPr>
            <a:r>
              <a:rPr lang="en-US" sz="2200" dirty="0" smtClean="0"/>
              <a:t>Reliability analysis considering probabilistic common cause failure among components at system level</a:t>
            </a:r>
            <a:endParaRPr lang="en-US" sz="2000" dirty="0"/>
          </a:p>
        </p:txBody>
      </p:sp>
    </p:spTree>
    <p:extLst>
      <p:ext uri="{BB962C8B-B14F-4D97-AF65-F5344CB8AC3E}">
        <p14:creationId xmlns:p14="http://schemas.microsoft.com/office/powerpoint/2010/main" val="1378342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r>
              <a:rPr lang="en-US" sz="2800" dirty="0" smtClean="0"/>
              <a:t>Overview: </a:t>
            </a:r>
            <a:r>
              <a:rPr lang="en-US" sz="2800" dirty="0"/>
              <a:t>CRAU Project</a:t>
            </a:r>
            <a:endParaRPr lang="de-DE"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2</a:t>
            </a:fld>
            <a:endParaRPr lang="en-US" sz="1100" dirty="0">
              <a:latin typeface="Arial" panose="020B0604020202020204" pitchFamily="34" charset="0"/>
              <a:cs typeface="Arial" panose="020B0604020202020204" pitchFamily="34" charset="0"/>
            </a:endParaRPr>
          </a:p>
        </p:txBody>
      </p:sp>
      <p:sp>
        <p:nvSpPr>
          <p:cNvPr id="14" name="Fußzeilenplatzhalter 35"/>
          <p:cNvSpPr txBox="1">
            <a:spLocks/>
          </p:cNvSpPr>
          <p:nvPr/>
        </p:nvSpPr>
        <p:spPr>
          <a:xfrm>
            <a:off x="627062" y="6408738"/>
            <a:ext cx="7329314"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smtClean="0">
                <a:latin typeface="Arial" panose="020B0604020202020204" pitchFamily="34" charset="0"/>
                <a:cs typeface="Arial" panose="020B0604020202020204" pitchFamily="34" charset="0"/>
              </a:rPr>
              <a:t>F. Khosravi </a:t>
            </a:r>
            <a:r>
              <a:rPr lang="en-US" sz="1100" dirty="0">
                <a:latin typeface="Arial" panose="020B0604020202020204" pitchFamily="34" charset="0"/>
                <a:cs typeface="Arial" panose="020B0604020202020204" pitchFamily="34" charset="0"/>
              </a:rPr>
              <a:t>| </a:t>
            </a:r>
            <a:r>
              <a:rPr lang="en-US" sz="1100" dirty="0"/>
              <a:t>Current Application and Future Perspectives of RAP in </a:t>
            </a:r>
            <a:r>
              <a:rPr lang="en-US" sz="1100" dirty="0" smtClean="0"/>
              <a:t>CRAU </a:t>
            </a:r>
            <a:r>
              <a:rPr lang="en-US" sz="1100" dirty="0" smtClean="0">
                <a:latin typeface="Arial" panose="020B0604020202020204" pitchFamily="34" charset="0"/>
                <a:cs typeface="Arial" panose="020B0604020202020204" pitchFamily="34" charset="0"/>
              </a:rPr>
              <a:t>| SPP1500 Miniworkshop</a:t>
            </a:r>
            <a:endParaRPr lang="en-US" sz="1100" dirty="0">
              <a:latin typeface="Arial" panose="020B0604020202020204" pitchFamily="34" charset="0"/>
              <a:cs typeface="Arial" panose="020B0604020202020204" pitchFamily="34" charset="0"/>
            </a:endParaRPr>
          </a:p>
        </p:txBody>
      </p:sp>
      <p:sp>
        <p:nvSpPr>
          <p:cNvPr id="2" name="Rectangle 1"/>
          <p:cNvSpPr/>
          <p:nvPr/>
        </p:nvSpPr>
        <p:spPr>
          <a:xfrm>
            <a:off x="627062" y="6097952"/>
            <a:ext cx="8135938" cy="292388"/>
          </a:xfrm>
          <a:prstGeom prst="rect">
            <a:avLst/>
          </a:prstGeom>
        </p:spPr>
        <p:txBody>
          <a:bodyPr wrap="square">
            <a:spAutoFit/>
          </a:bodyPr>
          <a:lstStyle/>
          <a:p>
            <a:r>
              <a:rPr lang="en-US" sz="1300" dirty="0"/>
              <a:t>M. </a:t>
            </a:r>
            <a:r>
              <a:rPr lang="en-US" sz="1300" dirty="0" smtClean="0"/>
              <a:t>Glaß et al., “Cross-Level </a:t>
            </a:r>
            <a:r>
              <a:rPr lang="en-US" sz="1300" dirty="0"/>
              <a:t>Compositional Reliability Analysis for Embedded </a:t>
            </a:r>
            <a:r>
              <a:rPr lang="en-US" sz="1300" dirty="0" smtClean="0"/>
              <a:t>Systems”, </a:t>
            </a:r>
            <a:r>
              <a:rPr lang="en-US" sz="1300" dirty="0"/>
              <a:t>SAFECOMP 2012.</a:t>
            </a:r>
          </a:p>
        </p:txBody>
      </p:sp>
      <p:cxnSp>
        <p:nvCxnSpPr>
          <p:cNvPr id="138" name="Gerade Verbindung mit Pfeil 4"/>
          <p:cNvCxnSpPr>
            <a:stCxn id="279" idx="0"/>
            <a:endCxn id="286" idx="4"/>
          </p:cNvCxnSpPr>
          <p:nvPr/>
        </p:nvCxnSpPr>
        <p:spPr bwMode="auto">
          <a:xfrm rot="16200000" flipV="1">
            <a:off x="1712665" y="4533531"/>
            <a:ext cx="766710" cy="4098"/>
          </a:xfrm>
          <a:prstGeom prst="straightConnector1">
            <a:avLst/>
          </a:prstGeom>
          <a:noFill/>
          <a:ln w="76200" cap="flat" cmpd="sng" algn="ctr">
            <a:solidFill>
              <a:srgbClr val="E6AF00"/>
            </a:solidFill>
            <a:prstDash val="sysDot"/>
            <a:headEnd type="none" w="med" len="med"/>
            <a:tailEnd type="none" w="med" len="med"/>
          </a:ln>
          <a:effectLst/>
        </p:spPr>
      </p:cxnSp>
      <p:cxnSp>
        <p:nvCxnSpPr>
          <p:cNvPr id="139" name="Gerade Verbindung mit Pfeil 5"/>
          <p:cNvCxnSpPr/>
          <p:nvPr/>
        </p:nvCxnSpPr>
        <p:spPr bwMode="auto">
          <a:xfrm>
            <a:off x="1619774" y="4509008"/>
            <a:ext cx="4826971" cy="3105"/>
          </a:xfrm>
          <a:prstGeom prst="straightConnector1">
            <a:avLst/>
          </a:prstGeom>
          <a:noFill/>
          <a:ln w="76200" cap="flat" cmpd="sng" algn="ctr">
            <a:solidFill>
              <a:srgbClr val="FFFFFF">
                <a:lumMod val="75000"/>
              </a:srgbClr>
            </a:solidFill>
            <a:prstDash val="solid"/>
            <a:headEnd type="none" w="med" len="med"/>
            <a:tailEnd type="none" w="med" len="med"/>
          </a:ln>
          <a:effectLst/>
        </p:spPr>
      </p:cxnSp>
      <p:cxnSp>
        <p:nvCxnSpPr>
          <p:cNvPr id="140" name="Gerade Verbindung mit Pfeil 6"/>
          <p:cNvCxnSpPr/>
          <p:nvPr/>
        </p:nvCxnSpPr>
        <p:spPr bwMode="auto">
          <a:xfrm flipH="1" flipV="1">
            <a:off x="4283968" y="2722667"/>
            <a:ext cx="1593735" cy="850349"/>
          </a:xfrm>
          <a:prstGeom prst="straightConnector1">
            <a:avLst/>
          </a:prstGeom>
          <a:noFill/>
          <a:ln w="76200" cap="flat" cmpd="sng" algn="ctr">
            <a:solidFill>
              <a:srgbClr val="E6AF00"/>
            </a:solidFill>
            <a:prstDash val="solid"/>
            <a:headEnd type="none" w="med" len="med"/>
            <a:tailEnd type="none" w="med" len="med"/>
          </a:ln>
          <a:effectLst/>
        </p:spPr>
      </p:cxnSp>
      <p:cxnSp>
        <p:nvCxnSpPr>
          <p:cNvPr id="141" name="Gerade Verbindung mit Pfeil 7"/>
          <p:cNvCxnSpPr>
            <a:stCxn id="287" idx="0"/>
          </p:cNvCxnSpPr>
          <p:nvPr/>
        </p:nvCxnSpPr>
        <p:spPr bwMode="auto">
          <a:xfrm flipV="1">
            <a:off x="2097025" y="2681705"/>
            <a:ext cx="1673400" cy="954357"/>
          </a:xfrm>
          <a:prstGeom prst="straightConnector1">
            <a:avLst/>
          </a:prstGeom>
          <a:noFill/>
          <a:ln w="76200" cap="flat" cmpd="sng" algn="ctr">
            <a:solidFill>
              <a:srgbClr val="E6AF00"/>
            </a:solidFill>
            <a:prstDash val="solid"/>
            <a:headEnd type="none" w="med" len="med"/>
            <a:tailEnd type="none" w="med" len="med"/>
          </a:ln>
          <a:effectLst/>
        </p:spPr>
      </p:cxnSp>
      <p:cxnSp>
        <p:nvCxnSpPr>
          <p:cNvPr id="142" name="Gerade Verbindung mit Pfeil 8"/>
          <p:cNvCxnSpPr>
            <a:stCxn id="274" idx="0"/>
            <a:endCxn id="281" idx="4"/>
          </p:cNvCxnSpPr>
          <p:nvPr/>
        </p:nvCxnSpPr>
        <p:spPr bwMode="auto">
          <a:xfrm rot="16200000" flipV="1">
            <a:off x="5608155" y="4533531"/>
            <a:ext cx="766710" cy="4098"/>
          </a:xfrm>
          <a:prstGeom prst="straightConnector1">
            <a:avLst/>
          </a:prstGeom>
          <a:noFill/>
          <a:ln w="76200" cap="flat" cmpd="sng" algn="ctr">
            <a:solidFill>
              <a:srgbClr val="E6AF00"/>
            </a:solidFill>
            <a:prstDash val="sysDot"/>
            <a:headEnd type="none" w="med" len="med"/>
            <a:tailEnd type="none" w="med" len="med"/>
          </a:ln>
          <a:effectLst/>
        </p:spPr>
      </p:cxnSp>
      <p:sp>
        <p:nvSpPr>
          <p:cNvPr id="143" name="Ellipse 9"/>
          <p:cNvSpPr/>
          <p:nvPr/>
        </p:nvSpPr>
        <p:spPr bwMode="auto">
          <a:xfrm>
            <a:off x="2000672" y="4410306"/>
            <a:ext cx="192705" cy="206465"/>
          </a:xfrm>
          <a:prstGeom prst="ellipse">
            <a:avLst/>
          </a:prstGeom>
          <a:solidFill>
            <a:srgbClr val="FFFFFF">
              <a:lumMod val="6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87000"/>
              </a:lnSpc>
              <a:spcBef>
                <a:spcPct val="0"/>
              </a:spcBef>
              <a:spcAft>
                <a:spcPct val="0"/>
              </a:spcAft>
              <a:buClr>
                <a:srgbClr val="000000"/>
              </a:buClr>
              <a:buSzPct val="100000"/>
              <a:buFont typeface="Arial" charset="0"/>
              <a:buNone/>
              <a:tabLst/>
              <a:defRPr/>
            </a:pPr>
            <a:endParaRPr kumimoji="0" lang="en-US" sz="1400" b="0" i="0" u="none" strike="noStrike" kern="0" cap="none" spc="0" normalizeH="0" baseline="0" noProof="0" smtClean="0">
              <a:ln>
                <a:noFill/>
              </a:ln>
              <a:solidFill>
                <a:srgbClr val="FFFFFF"/>
              </a:solidFill>
              <a:effectLst/>
              <a:uLnTx/>
              <a:uFillTx/>
              <a:latin typeface="Arial" charset="0"/>
              <a:cs typeface="Arial" charset="0"/>
            </a:endParaRPr>
          </a:p>
        </p:txBody>
      </p:sp>
      <p:sp>
        <p:nvSpPr>
          <p:cNvPr id="144" name="Ellipse 10"/>
          <p:cNvSpPr/>
          <p:nvPr/>
        </p:nvSpPr>
        <p:spPr bwMode="auto">
          <a:xfrm>
            <a:off x="5903193" y="4410306"/>
            <a:ext cx="192705" cy="206465"/>
          </a:xfrm>
          <a:prstGeom prst="ellipse">
            <a:avLst/>
          </a:prstGeom>
          <a:solidFill>
            <a:srgbClr val="FFFFFF">
              <a:lumMod val="6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87000"/>
              </a:lnSpc>
              <a:spcBef>
                <a:spcPct val="0"/>
              </a:spcBef>
              <a:spcAft>
                <a:spcPct val="0"/>
              </a:spcAft>
              <a:buClr>
                <a:srgbClr val="000000"/>
              </a:buClr>
              <a:buSzPct val="100000"/>
              <a:buFont typeface="Arial" charset="0"/>
              <a:buNone/>
              <a:tabLst/>
              <a:defRPr/>
            </a:pPr>
            <a:endParaRPr kumimoji="0" lang="en-US" sz="1400" b="0" i="0" u="none" strike="noStrike" kern="0" cap="none" spc="0" normalizeH="0" baseline="0" noProof="0" smtClean="0">
              <a:ln>
                <a:noFill/>
              </a:ln>
              <a:solidFill>
                <a:srgbClr val="FFFFFF"/>
              </a:solidFill>
              <a:effectLst/>
              <a:uLnTx/>
              <a:uFillTx/>
              <a:latin typeface="Arial" charset="0"/>
              <a:cs typeface="Arial" charset="0"/>
            </a:endParaRPr>
          </a:p>
        </p:txBody>
      </p:sp>
      <p:grpSp>
        <p:nvGrpSpPr>
          <p:cNvPr id="145" name="Gruppieren 72"/>
          <p:cNvGrpSpPr/>
          <p:nvPr/>
        </p:nvGrpSpPr>
        <p:grpSpPr>
          <a:xfrm>
            <a:off x="3563888" y="2132239"/>
            <a:ext cx="867172" cy="885010"/>
            <a:chOff x="3707904" y="1196752"/>
            <a:chExt cx="1296144" cy="1234646"/>
          </a:xfrm>
        </p:grpSpPr>
        <p:sp>
          <p:nvSpPr>
            <p:cNvPr id="291" name="Ellipse 5"/>
            <p:cNvSpPr>
              <a:spLocks noChangeArrowheads="1"/>
            </p:cNvSpPr>
            <p:nvPr/>
          </p:nvSpPr>
          <p:spPr bwMode="auto">
            <a:xfrm>
              <a:off x="3779912" y="1288398"/>
              <a:ext cx="1143000" cy="1143000"/>
            </a:xfrm>
            <a:prstGeom prst="ellipse">
              <a:avLst/>
            </a:prstGeom>
            <a:solidFill>
              <a:srgbClr val="FFC000"/>
            </a:solidFill>
            <a:ln w="76200" algn="ctr">
              <a:solidFill>
                <a:srgbClr val="E6AF00"/>
              </a:solidFill>
              <a:round/>
              <a:headEnd/>
              <a:tailEnd/>
            </a:ln>
          </p:spPr>
          <p:txBody>
            <a:bodyPr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endParaRPr>
            </a:p>
          </p:txBody>
        </p:sp>
        <p:sp>
          <p:nvSpPr>
            <p:cNvPr id="292" name="Textfeld 13"/>
            <p:cNvSpPr txBox="1"/>
            <p:nvPr/>
          </p:nvSpPr>
          <p:spPr>
            <a:xfrm>
              <a:off x="3707904" y="1711318"/>
              <a:ext cx="129614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system</a:t>
              </a:r>
              <a:br>
                <a:rPr kumimoji="0" lang="en-US" sz="1400" b="1" i="0" u="none" strike="noStrike" kern="0" cap="none" spc="0" normalizeH="0" baseline="0" noProof="0" dirty="0" smtClean="0">
                  <a:ln>
                    <a:noFill/>
                  </a:ln>
                  <a:solidFill>
                    <a:srgbClr val="000000"/>
                  </a:solidFill>
                  <a:effectLst/>
                  <a:uLnTx/>
                  <a:uFillTx/>
                </a:rPr>
              </a:br>
              <a:r>
                <a:rPr kumimoji="0" lang="en-US" sz="1400" b="1" i="0" u="none" strike="noStrike" kern="0" cap="none" spc="0" normalizeH="0" baseline="0" noProof="0" dirty="0" smtClean="0">
                  <a:ln>
                    <a:noFill/>
                  </a:ln>
                  <a:solidFill>
                    <a:srgbClr val="000000"/>
                  </a:solidFill>
                  <a:effectLst/>
                  <a:uLnTx/>
                  <a:uFillTx/>
                </a:rPr>
                <a:t>R(t)</a:t>
              </a:r>
            </a:p>
          </p:txBody>
        </p:sp>
        <p:grpSp>
          <p:nvGrpSpPr>
            <p:cNvPr id="293" name="Gruppieren 40"/>
            <p:cNvGrpSpPr/>
            <p:nvPr/>
          </p:nvGrpSpPr>
          <p:grpSpPr>
            <a:xfrm>
              <a:off x="3781474" y="1196752"/>
              <a:ext cx="1152128" cy="432048"/>
              <a:chOff x="3707904" y="2852936"/>
              <a:chExt cx="1152128" cy="432048"/>
            </a:xfrm>
          </p:grpSpPr>
          <p:sp>
            <p:nvSpPr>
              <p:cNvPr id="294" name="Abgerundetes Rechteck 15"/>
              <p:cNvSpPr/>
              <p:nvPr/>
            </p:nvSpPr>
            <p:spPr bwMode="auto">
              <a:xfrm>
                <a:off x="3707904" y="2852936"/>
                <a:ext cx="1152128" cy="432048"/>
              </a:xfrm>
              <a:prstGeom prst="roundRect">
                <a:avLst/>
              </a:prstGeom>
              <a:solidFill>
                <a:srgbClr val="FFFFFF"/>
              </a:solidFill>
              <a:ln w="38100" cap="flat" cmpd="sng" algn="ctr">
                <a:solidFill>
                  <a:srgbClr val="FFFFFF">
                    <a:lumMod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87000"/>
                  </a:lnSpc>
                  <a:spcBef>
                    <a:spcPct val="0"/>
                  </a:spcBef>
                  <a:spcAft>
                    <a:spcPct val="0"/>
                  </a:spcAft>
                  <a:buClr>
                    <a:srgbClr val="000000"/>
                  </a:buClr>
                  <a:buSzPct val="100000"/>
                  <a:buFont typeface="Arial" charset="0"/>
                  <a:buNone/>
                  <a:tabLst/>
                  <a:defRPr/>
                </a:pPr>
                <a:endParaRPr kumimoji="0" lang="en-US" sz="1400" b="0" i="0" u="none" strike="noStrike" kern="0" cap="none" spc="0" normalizeH="0" baseline="0" noProof="0" smtClean="0">
                  <a:ln>
                    <a:noFill/>
                  </a:ln>
                  <a:solidFill>
                    <a:srgbClr val="FFFFFF"/>
                  </a:solidFill>
                  <a:effectLst/>
                  <a:uLnTx/>
                  <a:uFillTx/>
                  <a:latin typeface="Arial" charset="0"/>
                  <a:cs typeface="Arial" charset="0"/>
                </a:endParaRPr>
              </a:p>
            </p:txBody>
          </p:sp>
          <p:sp>
            <p:nvSpPr>
              <p:cNvPr id="295" name="Abgerundetes Rechteck 16"/>
              <p:cNvSpPr/>
              <p:nvPr/>
            </p:nvSpPr>
            <p:spPr bwMode="auto">
              <a:xfrm>
                <a:off x="3839284" y="2924944"/>
                <a:ext cx="340067" cy="296416"/>
              </a:xfrm>
              <a:prstGeom prst="roundRect">
                <a:avLst/>
              </a:prstGeom>
              <a:solidFill>
                <a:srgbClr val="000000"/>
              </a:solidFill>
              <a:ln w="38100" cap="flat" cmpd="sng" algn="ctr">
                <a:solidFill>
                  <a:srgbClr val="FFFFFF">
                    <a:lumMod val="50000"/>
                  </a:srgb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49263" rtl="0" eaLnBrk="1" fontAlgn="base" latinLnBrk="0" hangingPunct="1">
                  <a:lnSpc>
                    <a:spcPct val="87000"/>
                  </a:lnSpc>
                  <a:spcBef>
                    <a:spcPct val="0"/>
                  </a:spcBef>
                  <a:spcAft>
                    <a:spcPct val="0"/>
                  </a:spcAft>
                  <a:buClr>
                    <a:srgbClr val="000000"/>
                  </a:buClr>
                  <a:buSzPct val="100000"/>
                  <a:buFont typeface="Arial" charset="0"/>
                  <a:buNone/>
                  <a:tabLst/>
                  <a:defRPr/>
                </a:pPr>
                <a:r>
                  <a:rPr kumimoji="0" lang="en-US" sz="1100" b="0" i="0" u="none" strike="noStrike" kern="0" cap="none" spc="0" normalizeH="0" baseline="0" noProof="0" smtClean="0">
                    <a:ln>
                      <a:noFill/>
                    </a:ln>
                    <a:solidFill>
                      <a:schemeClr val="bg1"/>
                    </a:solidFill>
                    <a:effectLst/>
                    <a:uLnTx/>
                    <a:uFillTx/>
                    <a:latin typeface="Arial" charset="0"/>
                    <a:cs typeface="Arial" charset="0"/>
                  </a:rPr>
                  <a:t>P1</a:t>
                </a:r>
              </a:p>
            </p:txBody>
          </p:sp>
          <p:sp>
            <p:nvSpPr>
              <p:cNvPr id="296" name="Abgerundetes Rechteck 17"/>
              <p:cNvSpPr/>
              <p:nvPr/>
            </p:nvSpPr>
            <p:spPr bwMode="auto">
              <a:xfrm>
                <a:off x="4375949" y="2924944"/>
                <a:ext cx="340067" cy="296416"/>
              </a:xfrm>
              <a:prstGeom prst="roundRect">
                <a:avLst/>
              </a:prstGeom>
              <a:solidFill>
                <a:srgbClr val="000000"/>
              </a:solidFill>
              <a:ln w="38100" cap="flat" cmpd="sng" algn="ctr">
                <a:solidFill>
                  <a:srgbClr val="FFFFFF">
                    <a:lumMod val="50000"/>
                  </a:srgb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49263" rtl="0" eaLnBrk="1" fontAlgn="base" latinLnBrk="0" hangingPunct="1">
                  <a:lnSpc>
                    <a:spcPct val="87000"/>
                  </a:lnSpc>
                  <a:spcBef>
                    <a:spcPct val="0"/>
                  </a:spcBef>
                  <a:spcAft>
                    <a:spcPct val="0"/>
                  </a:spcAft>
                  <a:buClr>
                    <a:srgbClr val="000000"/>
                  </a:buClr>
                  <a:buSzPct val="100000"/>
                  <a:buFont typeface="Arial" charset="0"/>
                  <a:buNone/>
                  <a:tabLst/>
                  <a:defRPr/>
                </a:pPr>
                <a:r>
                  <a:rPr kumimoji="0" lang="en-US" sz="1100" b="0" i="0" u="none" strike="noStrike" kern="0" cap="none" spc="0" normalizeH="0" baseline="0" noProof="0" smtClean="0">
                    <a:ln>
                      <a:noFill/>
                    </a:ln>
                    <a:solidFill>
                      <a:schemeClr val="bg1"/>
                    </a:solidFill>
                    <a:effectLst/>
                    <a:uLnTx/>
                    <a:uFillTx/>
                    <a:latin typeface="Arial" charset="0"/>
                    <a:cs typeface="Arial" charset="0"/>
                  </a:rPr>
                  <a:t>P2</a:t>
                </a:r>
              </a:p>
            </p:txBody>
          </p:sp>
        </p:grpSp>
      </p:grpSp>
      <p:grpSp>
        <p:nvGrpSpPr>
          <p:cNvPr id="146" name="Gruppieren 79"/>
          <p:cNvGrpSpPr/>
          <p:nvPr/>
        </p:nvGrpSpPr>
        <p:grpSpPr>
          <a:xfrm>
            <a:off x="1663439" y="3267215"/>
            <a:ext cx="867172" cy="885010"/>
            <a:chOff x="3707904" y="1196752"/>
            <a:chExt cx="1296144" cy="1234646"/>
          </a:xfrm>
        </p:grpSpPr>
        <p:sp>
          <p:nvSpPr>
            <p:cNvPr id="286" name="Ellipse 5"/>
            <p:cNvSpPr>
              <a:spLocks noChangeArrowheads="1"/>
            </p:cNvSpPr>
            <p:nvPr/>
          </p:nvSpPr>
          <p:spPr bwMode="auto">
            <a:xfrm>
              <a:off x="3779912" y="1288398"/>
              <a:ext cx="1143000" cy="1143000"/>
            </a:xfrm>
            <a:prstGeom prst="ellipse">
              <a:avLst/>
            </a:prstGeom>
            <a:solidFill>
              <a:srgbClr val="FFC000"/>
            </a:solidFill>
            <a:ln w="76200" algn="ctr">
              <a:solidFill>
                <a:srgbClr val="E6AF00"/>
              </a:solidFill>
              <a:round/>
              <a:headEnd/>
              <a:tailEnd/>
            </a:ln>
          </p:spPr>
          <p:txBody>
            <a:bodyPr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endParaRPr>
            </a:p>
          </p:txBody>
        </p:sp>
        <p:sp>
          <p:nvSpPr>
            <p:cNvPr id="287" name="Textfeld 20"/>
            <p:cNvSpPr txBox="1"/>
            <p:nvPr/>
          </p:nvSpPr>
          <p:spPr>
            <a:xfrm>
              <a:off x="3707904" y="1711318"/>
              <a:ext cx="129614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rPr>
                <a:t>p</a:t>
              </a:r>
              <a:r>
                <a:rPr kumimoji="0" lang="en-US" sz="1400" b="1" i="0" u="none" strike="noStrike" kern="0" cap="none" spc="0" normalizeH="0" baseline="0" noProof="0" smtClean="0">
                  <a:ln>
                    <a:noFill/>
                  </a:ln>
                  <a:solidFill>
                    <a:srgbClr val="000000"/>
                  </a:solidFill>
                  <a:effectLst/>
                  <a:uLnTx/>
                  <a:uFillTx/>
                </a:rPr>
                <a:t>roc. 1</a:t>
              </a:r>
              <a:br>
                <a:rPr kumimoji="0" lang="en-US" sz="1400" b="1" i="0" u="none" strike="noStrike" kern="0" cap="none" spc="0" normalizeH="0" baseline="0" noProof="0" smtClean="0">
                  <a:ln>
                    <a:noFill/>
                  </a:ln>
                  <a:solidFill>
                    <a:srgbClr val="000000"/>
                  </a:solidFill>
                  <a:effectLst/>
                  <a:uLnTx/>
                  <a:uFillTx/>
                </a:rPr>
              </a:br>
              <a:r>
                <a:rPr kumimoji="0" lang="en-US" sz="1400" b="1" i="0" u="none" strike="noStrike" kern="0" cap="none" spc="0" normalizeH="0" baseline="0" noProof="0" smtClean="0">
                  <a:ln>
                    <a:noFill/>
                  </a:ln>
                  <a:solidFill>
                    <a:srgbClr val="000000"/>
                  </a:solidFill>
                  <a:effectLst/>
                  <a:uLnTx/>
                  <a:uFillTx/>
                </a:rPr>
                <a:t>R</a:t>
              </a:r>
              <a:r>
                <a:rPr kumimoji="0" lang="en-US" sz="1400" b="1" i="0" u="none" strike="noStrike" kern="0" cap="none" spc="0" normalizeH="0" baseline="-25000" noProof="0" smtClean="0">
                  <a:ln>
                    <a:noFill/>
                  </a:ln>
                  <a:solidFill>
                    <a:srgbClr val="000000"/>
                  </a:solidFill>
                  <a:effectLst/>
                  <a:uLnTx/>
                  <a:uFillTx/>
                </a:rPr>
                <a:t>1</a:t>
              </a:r>
              <a:r>
                <a:rPr kumimoji="0" lang="en-US" sz="1400" b="1" i="0" u="none" strike="noStrike" kern="0" cap="none" spc="0" normalizeH="0" baseline="0" noProof="0" smtClean="0">
                  <a:ln>
                    <a:noFill/>
                  </a:ln>
                  <a:solidFill>
                    <a:srgbClr val="000000"/>
                  </a:solidFill>
                  <a:effectLst/>
                  <a:uLnTx/>
                  <a:uFillTx/>
                </a:rPr>
                <a:t>(t)</a:t>
              </a:r>
            </a:p>
          </p:txBody>
        </p:sp>
        <p:grpSp>
          <p:nvGrpSpPr>
            <p:cNvPr id="288" name="Gruppieren 40"/>
            <p:cNvGrpSpPr/>
            <p:nvPr/>
          </p:nvGrpSpPr>
          <p:grpSpPr>
            <a:xfrm>
              <a:off x="3781474" y="1196752"/>
              <a:ext cx="1152128" cy="432048"/>
              <a:chOff x="3707904" y="2852936"/>
              <a:chExt cx="1152128" cy="432048"/>
            </a:xfrm>
          </p:grpSpPr>
          <p:sp>
            <p:nvSpPr>
              <p:cNvPr id="289" name="Abgerundetes Rechteck 22"/>
              <p:cNvSpPr/>
              <p:nvPr/>
            </p:nvSpPr>
            <p:spPr bwMode="auto">
              <a:xfrm>
                <a:off x="3707904" y="2852936"/>
                <a:ext cx="1152128" cy="432048"/>
              </a:xfrm>
              <a:prstGeom prst="roundRect">
                <a:avLst/>
              </a:prstGeom>
              <a:solidFill>
                <a:srgbClr val="FFFFFF"/>
              </a:solidFill>
              <a:ln w="38100" cap="flat" cmpd="sng" algn="ctr">
                <a:solidFill>
                  <a:srgbClr val="FFFFFF">
                    <a:lumMod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87000"/>
                  </a:lnSpc>
                  <a:spcBef>
                    <a:spcPct val="0"/>
                  </a:spcBef>
                  <a:spcAft>
                    <a:spcPct val="0"/>
                  </a:spcAft>
                  <a:buClr>
                    <a:srgbClr val="000000"/>
                  </a:buClr>
                  <a:buSzPct val="100000"/>
                  <a:buFont typeface="Arial" charset="0"/>
                  <a:buNone/>
                  <a:tabLst/>
                  <a:defRPr/>
                </a:pPr>
                <a:endParaRPr kumimoji="0" lang="en-US" sz="1400" b="0" i="0" u="none" strike="noStrike" kern="0" cap="none" spc="0" normalizeH="0" baseline="0" noProof="0" smtClean="0">
                  <a:ln>
                    <a:noFill/>
                  </a:ln>
                  <a:solidFill>
                    <a:srgbClr val="FFFFFF"/>
                  </a:solidFill>
                  <a:effectLst/>
                  <a:uLnTx/>
                  <a:uFillTx/>
                  <a:latin typeface="Arial" charset="0"/>
                  <a:cs typeface="Arial" charset="0"/>
                </a:endParaRPr>
              </a:p>
            </p:txBody>
          </p:sp>
          <p:sp>
            <p:nvSpPr>
              <p:cNvPr id="290" name="Abgerundetes Rechteck 23"/>
              <p:cNvSpPr/>
              <p:nvPr/>
            </p:nvSpPr>
            <p:spPr bwMode="auto">
              <a:xfrm>
                <a:off x="4087853" y="2924944"/>
                <a:ext cx="340068" cy="296416"/>
              </a:xfrm>
              <a:prstGeom prst="roundRect">
                <a:avLst/>
              </a:prstGeom>
              <a:solidFill>
                <a:srgbClr val="000000"/>
              </a:solidFill>
              <a:ln w="38100" cap="flat" cmpd="sng" algn="ctr">
                <a:solidFill>
                  <a:srgbClr val="FFFFFF">
                    <a:lumMod val="50000"/>
                  </a:srgb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49263" rtl="0" eaLnBrk="1" fontAlgn="base" latinLnBrk="0" hangingPunct="1">
                  <a:lnSpc>
                    <a:spcPct val="87000"/>
                  </a:lnSpc>
                  <a:spcBef>
                    <a:spcPct val="0"/>
                  </a:spcBef>
                  <a:spcAft>
                    <a:spcPct val="0"/>
                  </a:spcAft>
                  <a:buClr>
                    <a:srgbClr val="000000"/>
                  </a:buClr>
                  <a:buSzPct val="100000"/>
                  <a:buFont typeface="Arial" charset="0"/>
                  <a:buNone/>
                  <a:tabLst/>
                  <a:defRPr/>
                </a:pPr>
                <a:r>
                  <a:rPr kumimoji="0" lang="en-US" sz="1100" b="0" i="0" u="none" strike="noStrike" kern="0" cap="none" spc="0" normalizeH="0" baseline="0" noProof="0" smtClean="0">
                    <a:ln>
                      <a:noFill/>
                    </a:ln>
                    <a:solidFill>
                      <a:schemeClr val="bg1"/>
                    </a:solidFill>
                    <a:effectLst/>
                    <a:uLnTx/>
                    <a:uFillTx/>
                    <a:latin typeface="Arial" charset="0"/>
                    <a:cs typeface="Arial" charset="0"/>
                  </a:rPr>
                  <a:t>P1</a:t>
                </a:r>
              </a:p>
            </p:txBody>
          </p:sp>
        </p:grpSp>
      </p:grpSp>
      <p:grpSp>
        <p:nvGrpSpPr>
          <p:cNvPr id="147" name="Gruppieren 85"/>
          <p:cNvGrpSpPr/>
          <p:nvPr/>
        </p:nvGrpSpPr>
        <p:grpSpPr>
          <a:xfrm>
            <a:off x="5558928" y="3267215"/>
            <a:ext cx="867172" cy="885010"/>
            <a:chOff x="3707904" y="1196752"/>
            <a:chExt cx="1296144" cy="1234646"/>
          </a:xfrm>
        </p:grpSpPr>
        <p:sp>
          <p:nvSpPr>
            <p:cNvPr id="281" name="Ellipse 5"/>
            <p:cNvSpPr>
              <a:spLocks noChangeArrowheads="1"/>
            </p:cNvSpPr>
            <p:nvPr/>
          </p:nvSpPr>
          <p:spPr bwMode="auto">
            <a:xfrm>
              <a:off x="3779912" y="1288398"/>
              <a:ext cx="1143000" cy="1143000"/>
            </a:xfrm>
            <a:prstGeom prst="ellipse">
              <a:avLst/>
            </a:prstGeom>
            <a:solidFill>
              <a:srgbClr val="FFC000"/>
            </a:solidFill>
            <a:ln w="76200" algn="ctr">
              <a:solidFill>
                <a:srgbClr val="E6AF00"/>
              </a:solidFill>
              <a:round/>
              <a:headEnd/>
              <a:tailEnd/>
            </a:ln>
          </p:spPr>
          <p:txBody>
            <a:bodyPr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endParaRPr>
            </a:p>
          </p:txBody>
        </p:sp>
        <p:sp>
          <p:nvSpPr>
            <p:cNvPr id="282" name="Textfeld 26"/>
            <p:cNvSpPr txBox="1"/>
            <p:nvPr/>
          </p:nvSpPr>
          <p:spPr>
            <a:xfrm>
              <a:off x="3707904" y="1711318"/>
              <a:ext cx="129614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proc.2</a:t>
              </a:r>
              <a:br>
                <a:rPr kumimoji="0" lang="en-US" sz="1400" b="1" i="0" u="none" strike="noStrike" kern="0" cap="none" spc="0" normalizeH="0" baseline="0" noProof="0" dirty="0" smtClean="0">
                  <a:ln>
                    <a:noFill/>
                  </a:ln>
                  <a:solidFill>
                    <a:srgbClr val="000000"/>
                  </a:solidFill>
                  <a:effectLst/>
                  <a:uLnTx/>
                  <a:uFillTx/>
                </a:rPr>
              </a:br>
              <a:r>
                <a:rPr kumimoji="0" lang="en-US" sz="1400" b="1" i="0" u="none" strike="noStrike" kern="0" cap="none" spc="0" normalizeH="0" baseline="0" noProof="0" dirty="0" smtClean="0">
                  <a:ln>
                    <a:noFill/>
                  </a:ln>
                  <a:solidFill>
                    <a:srgbClr val="000000"/>
                  </a:solidFill>
                  <a:effectLst/>
                  <a:uLnTx/>
                  <a:uFillTx/>
                </a:rPr>
                <a:t>R</a:t>
              </a:r>
              <a:r>
                <a:rPr kumimoji="0" lang="en-US" sz="1400" b="1" i="0" u="none" strike="noStrike" kern="0" cap="none" spc="0" normalizeH="0" baseline="-25000" noProof="0" dirty="0">
                  <a:ln>
                    <a:noFill/>
                  </a:ln>
                  <a:solidFill>
                    <a:srgbClr val="000000"/>
                  </a:solidFill>
                  <a:effectLst/>
                  <a:uLnTx/>
                  <a:uFillTx/>
                </a:rPr>
                <a:t>2</a:t>
              </a:r>
              <a:r>
                <a:rPr kumimoji="0" lang="en-US" sz="1400" b="1" i="0" u="none" strike="noStrike" kern="0" cap="none" spc="0" normalizeH="0" baseline="0" noProof="0" dirty="0" smtClean="0">
                  <a:ln>
                    <a:noFill/>
                  </a:ln>
                  <a:solidFill>
                    <a:srgbClr val="000000"/>
                  </a:solidFill>
                  <a:effectLst/>
                  <a:uLnTx/>
                  <a:uFillTx/>
                </a:rPr>
                <a:t>(t)</a:t>
              </a:r>
            </a:p>
          </p:txBody>
        </p:sp>
        <p:grpSp>
          <p:nvGrpSpPr>
            <p:cNvPr id="283" name="Gruppieren 40"/>
            <p:cNvGrpSpPr/>
            <p:nvPr/>
          </p:nvGrpSpPr>
          <p:grpSpPr>
            <a:xfrm>
              <a:off x="3781474" y="1196752"/>
              <a:ext cx="1152128" cy="432048"/>
              <a:chOff x="3707904" y="2852936"/>
              <a:chExt cx="1152128" cy="432048"/>
            </a:xfrm>
          </p:grpSpPr>
          <p:sp>
            <p:nvSpPr>
              <p:cNvPr id="284" name="Abgerundetes Rechteck 28"/>
              <p:cNvSpPr/>
              <p:nvPr/>
            </p:nvSpPr>
            <p:spPr bwMode="auto">
              <a:xfrm>
                <a:off x="3707904" y="2852936"/>
                <a:ext cx="1152128" cy="432048"/>
              </a:xfrm>
              <a:prstGeom prst="roundRect">
                <a:avLst/>
              </a:prstGeom>
              <a:solidFill>
                <a:srgbClr val="FFFFFF"/>
              </a:solidFill>
              <a:ln w="38100" cap="flat" cmpd="sng" algn="ctr">
                <a:solidFill>
                  <a:srgbClr val="FFFFFF">
                    <a:lumMod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87000"/>
                  </a:lnSpc>
                  <a:spcBef>
                    <a:spcPct val="0"/>
                  </a:spcBef>
                  <a:spcAft>
                    <a:spcPct val="0"/>
                  </a:spcAft>
                  <a:buClr>
                    <a:srgbClr val="000000"/>
                  </a:buClr>
                  <a:buSzPct val="100000"/>
                  <a:buFont typeface="Arial" charset="0"/>
                  <a:buNone/>
                  <a:tabLst/>
                  <a:defRPr/>
                </a:pPr>
                <a:endParaRPr kumimoji="0" lang="en-US" sz="1400" b="0" i="0" u="none" strike="noStrike" kern="0" cap="none" spc="0" normalizeH="0" baseline="0" noProof="0" smtClean="0">
                  <a:ln>
                    <a:noFill/>
                  </a:ln>
                  <a:solidFill>
                    <a:srgbClr val="FFFFFF"/>
                  </a:solidFill>
                  <a:effectLst/>
                  <a:uLnTx/>
                  <a:uFillTx/>
                  <a:latin typeface="Arial" charset="0"/>
                  <a:cs typeface="Arial" charset="0"/>
                </a:endParaRPr>
              </a:p>
            </p:txBody>
          </p:sp>
          <p:sp>
            <p:nvSpPr>
              <p:cNvPr id="285" name="Abgerundetes Rechteck 29"/>
              <p:cNvSpPr/>
              <p:nvPr/>
            </p:nvSpPr>
            <p:spPr bwMode="auto">
              <a:xfrm>
                <a:off x="4148366" y="2924944"/>
                <a:ext cx="340068" cy="296416"/>
              </a:xfrm>
              <a:prstGeom prst="roundRect">
                <a:avLst/>
              </a:prstGeom>
              <a:solidFill>
                <a:srgbClr val="000000"/>
              </a:solidFill>
              <a:ln w="38100" cap="flat" cmpd="sng" algn="ctr">
                <a:solidFill>
                  <a:srgbClr val="FFFFFF">
                    <a:lumMod val="50000"/>
                  </a:srgb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49263" rtl="0" eaLnBrk="1" fontAlgn="base" latinLnBrk="0" hangingPunct="1">
                  <a:lnSpc>
                    <a:spcPct val="87000"/>
                  </a:lnSpc>
                  <a:spcBef>
                    <a:spcPct val="0"/>
                  </a:spcBef>
                  <a:spcAft>
                    <a:spcPct val="0"/>
                  </a:spcAft>
                  <a:buClr>
                    <a:srgbClr val="000000"/>
                  </a:buClr>
                  <a:buSzPct val="100000"/>
                  <a:buFont typeface="Arial" charset="0"/>
                  <a:buNone/>
                  <a:tabLst/>
                  <a:defRPr/>
                </a:pPr>
                <a:r>
                  <a:rPr kumimoji="0" lang="en-US" sz="1100" b="0" i="0" u="none" strike="noStrike" kern="0" cap="none" spc="0" normalizeH="0" baseline="0" noProof="0" dirty="0" smtClean="0">
                    <a:ln>
                      <a:noFill/>
                    </a:ln>
                    <a:solidFill>
                      <a:schemeClr val="bg1"/>
                    </a:solidFill>
                    <a:effectLst/>
                    <a:uLnTx/>
                    <a:uFillTx/>
                    <a:latin typeface="Arial" charset="0"/>
                    <a:cs typeface="Arial" charset="0"/>
                  </a:rPr>
                  <a:t>P2</a:t>
                </a:r>
              </a:p>
            </p:txBody>
          </p:sp>
        </p:grpSp>
      </p:grpSp>
      <p:grpSp>
        <p:nvGrpSpPr>
          <p:cNvPr id="148" name="Gruppieren 91"/>
          <p:cNvGrpSpPr/>
          <p:nvPr/>
        </p:nvGrpSpPr>
        <p:grpSpPr>
          <a:xfrm>
            <a:off x="1663439" y="4918935"/>
            <a:ext cx="867172" cy="885010"/>
            <a:chOff x="3707904" y="1196752"/>
            <a:chExt cx="1296144" cy="1234646"/>
          </a:xfrm>
        </p:grpSpPr>
        <p:sp>
          <p:nvSpPr>
            <p:cNvPr id="276" name="Ellipse 5"/>
            <p:cNvSpPr>
              <a:spLocks noChangeArrowheads="1"/>
            </p:cNvSpPr>
            <p:nvPr/>
          </p:nvSpPr>
          <p:spPr bwMode="auto">
            <a:xfrm>
              <a:off x="3779912" y="1288398"/>
              <a:ext cx="1143000" cy="1143000"/>
            </a:xfrm>
            <a:prstGeom prst="ellipse">
              <a:avLst/>
            </a:prstGeom>
            <a:solidFill>
              <a:srgbClr val="FFC000"/>
            </a:solidFill>
            <a:ln w="76200" algn="ctr">
              <a:solidFill>
                <a:srgbClr val="E6AF00"/>
              </a:solidFill>
              <a:round/>
              <a:headEnd/>
              <a:tailEnd/>
            </a:ln>
          </p:spPr>
          <p:txBody>
            <a:bodyPr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endParaRPr>
            </a:p>
          </p:txBody>
        </p:sp>
        <p:sp>
          <p:nvSpPr>
            <p:cNvPr id="277" name="Textfeld 32"/>
            <p:cNvSpPr txBox="1"/>
            <p:nvPr/>
          </p:nvSpPr>
          <p:spPr>
            <a:xfrm>
              <a:off x="3707904" y="1711318"/>
              <a:ext cx="129614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rPr>
                <a:t>p</a:t>
              </a:r>
              <a:r>
                <a:rPr kumimoji="0" lang="en-US" sz="1400" b="1" i="0" u="none" strike="noStrike" kern="0" cap="none" spc="0" normalizeH="0" baseline="0" noProof="0" smtClean="0">
                  <a:ln>
                    <a:noFill/>
                  </a:ln>
                  <a:solidFill>
                    <a:srgbClr val="000000"/>
                  </a:solidFill>
                  <a:effectLst/>
                  <a:uLnTx/>
                  <a:uFillTx/>
                </a:rPr>
                <a:t>roc. 1</a:t>
              </a:r>
              <a:br>
                <a:rPr kumimoji="0" lang="en-US" sz="1400" b="1" i="0" u="none" strike="noStrike" kern="0" cap="none" spc="0" normalizeH="0" baseline="0" noProof="0" smtClean="0">
                  <a:ln>
                    <a:noFill/>
                  </a:ln>
                  <a:solidFill>
                    <a:srgbClr val="000000"/>
                  </a:solidFill>
                  <a:effectLst/>
                  <a:uLnTx/>
                  <a:uFillTx/>
                </a:rPr>
              </a:br>
              <a:r>
                <a:rPr kumimoji="0" lang="en-US" sz="1400" b="1" i="0" u="none" strike="noStrike" kern="0" cap="none" spc="0" normalizeH="0" baseline="0" noProof="0" smtClean="0">
                  <a:ln>
                    <a:noFill/>
                  </a:ln>
                  <a:solidFill>
                    <a:srgbClr val="000000"/>
                  </a:solidFill>
                  <a:effectLst/>
                  <a:uLnTx/>
                  <a:uFillTx/>
                </a:rPr>
                <a:t>T</a:t>
              </a:r>
              <a:r>
                <a:rPr kumimoji="0" lang="en-US" sz="1400" b="1" i="0" u="none" strike="noStrike" kern="0" cap="none" spc="0" normalizeH="0" baseline="-25000" noProof="0" smtClean="0">
                  <a:ln>
                    <a:noFill/>
                  </a:ln>
                  <a:solidFill>
                    <a:srgbClr val="000000"/>
                  </a:solidFill>
                  <a:effectLst/>
                  <a:uLnTx/>
                  <a:uFillTx/>
                </a:rPr>
                <a:t>1</a:t>
              </a:r>
              <a:r>
                <a:rPr kumimoji="0" lang="en-US" sz="1400" b="1" i="0" u="none" strike="noStrike" kern="0" cap="none" spc="0" normalizeH="0" baseline="0" noProof="0" smtClean="0">
                  <a:ln>
                    <a:noFill/>
                  </a:ln>
                  <a:solidFill>
                    <a:srgbClr val="000000"/>
                  </a:solidFill>
                  <a:effectLst/>
                  <a:uLnTx/>
                  <a:uFillTx/>
                </a:rPr>
                <a:t>(t)</a:t>
              </a:r>
            </a:p>
          </p:txBody>
        </p:sp>
        <p:grpSp>
          <p:nvGrpSpPr>
            <p:cNvPr id="278" name="Gruppieren 40"/>
            <p:cNvGrpSpPr/>
            <p:nvPr/>
          </p:nvGrpSpPr>
          <p:grpSpPr>
            <a:xfrm>
              <a:off x="3781474" y="1196752"/>
              <a:ext cx="1152128" cy="432048"/>
              <a:chOff x="3707904" y="2852936"/>
              <a:chExt cx="1152128" cy="432048"/>
            </a:xfrm>
          </p:grpSpPr>
          <p:sp>
            <p:nvSpPr>
              <p:cNvPr id="279" name="Abgerundetes Rechteck 34"/>
              <p:cNvSpPr/>
              <p:nvPr/>
            </p:nvSpPr>
            <p:spPr bwMode="auto">
              <a:xfrm>
                <a:off x="3707904" y="2852936"/>
                <a:ext cx="1152128" cy="432048"/>
              </a:xfrm>
              <a:prstGeom prst="roundRect">
                <a:avLst/>
              </a:prstGeom>
              <a:solidFill>
                <a:srgbClr val="FFFFFF"/>
              </a:solidFill>
              <a:ln w="38100" cap="flat" cmpd="sng" algn="ctr">
                <a:solidFill>
                  <a:srgbClr val="FFFFFF">
                    <a:lumMod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87000"/>
                  </a:lnSpc>
                  <a:spcBef>
                    <a:spcPct val="0"/>
                  </a:spcBef>
                  <a:spcAft>
                    <a:spcPct val="0"/>
                  </a:spcAft>
                  <a:buClr>
                    <a:srgbClr val="000000"/>
                  </a:buClr>
                  <a:buSzPct val="100000"/>
                  <a:buFont typeface="Arial" charset="0"/>
                  <a:buNone/>
                  <a:tabLst/>
                  <a:defRPr/>
                </a:pPr>
                <a:endParaRPr kumimoji="0" lang="en-US" sz="1400" b="0" i="0" u="none" strike="noStrike" kern="0" cap="none" spc="0" normalizeH="0" baseline="0" noProof="0" smtClean="0">
                  <a:ln>
                    <a:noFill/>
                  </a:ln>
                  <a:solidFill>
                    <a:srgbClr val="FFFFFF"/>
                  </a:solidFill>
                  <a:effectLst/>
                  <a:uLnTx/>
                  <a:uFillTx/>
                  <a:latin typeface="Arial" charset="0"/>
                  <a:cs typeface="Arial" charset="0"/>
                </a:endParaRPr>
              </a:p>
            </p:txBody>
          </p:sp>
          <p:sp>
            <p:nvSpPr>
              <p:cNvPr id="280" name="Abgerundetes Rechteck 35"/>
              <p:cNvSpPr/>
              <p:nvPr/>
            </p:nvSpPr>
            <p:spPr bwMode="auto">
              <a:xfrm>
                <a:off x="4087853" y="2924944"/>
                <a:ext cx="340068" cy="296416"/>
              </a:xfrm>
              <a:prstGeom prst="roundRect">
                <a:avLst/>
              </a:prstGeom>
              <a:solidFill>
                <a:srgbClr val="000000"/>
              </a:solidFill>
              <a:ln w="38100" cap="flat" cmpd="sng" algn="ctr">
                <a:solidFill>
                  <a:srgbClr val="FFFFFF">
                    <a:lumMod val="50000"/>
                  </a:srgb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49263" rtl="0" eaLnBrk="1" fontAlgn="base" latinLnBrk="0" hangingPunct="1">
                  <a:lnSpc>
                    <a:spcPct val="87000"/>
                  </a:lnSpc>
                  <a:spcBef>
                    <a:spcPct val="0"/>
                  </a:spcBef>
                  <a:spcAft>
                    <a:spcPct val="0"/>
                  </a:spcAft>
                  <a:buClr>
                    <a:srgbClr val="000000"/>
                  </a:buClr>
                  <a:buSzPct val="100000"/>
                  <a:buFont typeface="Arial" charset="0"/>
                  <a:buNone/>
                  <a:tabLst/>
                  <a:defRPr/>
                </a:pPr>
                <a:r>
                  <a:rPr kumimoji="0" lang="en-US" sz="1100" b="0" i="0" u="none" strike="noStrike" kern="0" cap="none" spc="0" normalizeH="0" baseline="0" noProof="0" dirty="0" smtClean="0">
                    <a:ln>
                      <a:noFill/>
                    </a:ln>
                    <a:solidFill>
                      <a:schemeClr val="bg1"/>
                    </a:solidFill>
                    <a:effectLst/>
                    <a:uLnTx/>
                    <a:uFillTx/>
                    <a:latin typeface="Arial" charset="0"/>
                    <a:cs typeface="Arial" charset="0"/>
                  </a:rPr>
                  <a:t>P1</a:t>
                </a:r>
              </a:p>
            </p:txBody>
          </p:sp>
        </p:grpSp>
      </p:grpSp>
      <p:grpSp>
        <p:nvGrpSpPr>
          <p:cNvPr id="149" name="Gruppieren 97"/>
          <p:cNvGrpSpPr/>
          <p:nvPr/>
        </p:nvGrpSpPr>
        <p:grpSpPr>
          <a:xfrm>
            <a:off x="5558928" y="4918935"/>
            <a:ext cx="867172" cy="885010"/>
            <a:chOff x="3707904" y="1196752"/>
            <a:chExt cx="1296144" cy="1234646"/>
          </a:xfrm>
        </p:grpSpPr>
        <p:sp>
          <p:nvSpPr>
            <p:cNvPr id="271" name="Ellipse 5"/>
            <p:cNvSpPr>
              <a:spLocks noChangeArrowheads="1"/>
            </p:cNvSpPr>
            <p:nvPr/>
          </p:nvSpPr>
          <p:spPr bwMode="auto">
            <a:xfrm>
              <a:off x="3779912" y="1288398"/>
              <a:ext cx="1143000" cy="1143000"/>
            </a:xfrm>
            <a:prstGeom prst="ellipse">
              <a:avLst/>
            </a:prstGeom>
            <a:solidFill>
              <a:srgbClr val="FFC000"/>
            </a:solidFill>
            <a:ln w="76200" algn="ctr">
              <a:solidFill>
                <a:srgbClr val="E6AF00"/>
              </a:solidFill>
              <a:round/>
              <a:headEnd/>
              <a:tailEnd/>
            </a:ln>
          </p:spPr>
          <p:txBody>
            <a:bodyPr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endParaRPr>
            </a:p>
          </p:txBody>
        </p:sp>
        <p:sp>
          <p:nvSpPr>
            <p:cNvPr id="272" name="Textfeld 38"/>
            <p:cNvSpPr txBox="1"/>
            <p:nvPr/>
          </p:nvSpPr>
          <p:spPr>
            <a:xfrm>
              <a:off x="3707904" y="1711318"/>
              <a:ext cx="129614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rPr>
                <a:t>p</a:t>
              </a:r>
              <a:r>
                <a:rPr kumimoji="0" lang="en-US" sz="1400" b="1" i="0" u="none" strike="noStrike" kern="0" cap="none" spc="0" normalizeH="0" baseline="0" noProof="0" smtClean="0">
                  <a:ln>
                    <a:noFill/>
                  </a:ln>
                  <a:solidFill>
                    <a:srgbClr val="000000"/>
                  </a:solidFill>
                  <a:effectLst/>
                  <a:uLnTx/>
                  <a:uFillTx/>
                </a:rPr>
                <a:t>roc. 2</a:t>
              </a:r>
              <a:br>
                <a:rPr kumimoji="0" lang="en-US" sz="1400" b="1" i="0" u="none" strike="noStrike" kern="0" cap="none" spc="0" normalizeH="0" baseline="0" noProof="0" smtClean="0">
                  <a:ln>
                    <a:noFill/>
                  </a:ln>
                  <a:solidFill>
                    <a:srgbClr val="000000"/>
                  </a:solidFill>
                  <a:effectLst/>
                  <a:uLnTx/>
                  <a:uFillTx/>
                </a:rPr>
              </a:br>
              <a:r>
                <a:rPr kumimoji="0" lang="en-US" sz="1400" b="1" i="0" u="none" strike="noStrike" kern="0" cap="none" spc="0" normalizeH="0" baseline="0" noProof="0" smtClean="0">
                  <a:ln>
                    <a:noFill/>
                  </a:ln>
                  <a:solidFill>
                    <a:srgbClr val="000000"/>
                  </a:solidFill>
                  <a:effectLst/>
                  <a:uLnTx/>
                  <a:uFillTx/>
                </a:rPr>
                <a:t>T</a:t>
              </a:r>
              <a:r>
                <a:rPr kumimoji="0" lang="en-US" sz="1400" b="1" i="0" u="none" strike="noStrike" kern="0" cap="none" spc="0" normalizeH="0" baseline="-25000" noProof="0">
                  <a:ln>
                    <a:noFill/>
                  </a:ln>
                  <a:solidFill>
                    <a:srgbClr val="000000"/>
                  </a:solidFill>
                  <a:effectLst/>
                  <a:uLnTx/>
                  <a:uFillTx/>
                </a:rPr>
                <a:t>2</a:t>
              </a:r>
              <a:r>
                <a:rPr kumimoji="0" lang="en-US" sz="1400" b="1" i="0" u="none" strike="noStrike" kern="0" cap="none" spc="0" normalizeH="0" baseline="0" noProof="0" smtClean="0">
                  <a:ln>
                    <a:noFill/>
                  </a:ln>
                  <a:solidFill>
                    <a:srgbClr val="000000"/>
                  </a:solidFill>
                  <a:effectLst/>
                  <a:uLnTx/>
                  <a:uFillTx/>
                </a:rPr>
                <a:t>(t)</a:t>
              </a:r>
            </a:p>
          </p:txBody>
        </p:sp>
        <p:grpSp>
          <p:nvGrpSpPr>
            <p:cNvPr id="273" name="Gruppieren 40"/>
            <p:cNvGrpSpPr/>
            <p:nvPr/>
          </p:nvGrpSpPr>
          <p:grpSpPr>
            <a:xfrm>
              <a:off x="3781474" y="1196752"/>
              <a:ext cx="1152128" cy="432048"/>
              <a:chOff x="3707904" y="2852936"/>
              <a:chExt cx="1152128" cy="432048"/>
            </a:xfrm>
          </p:grpSpPr>
          <p:sp>
            <p:nvSpPr>
              <p:cNvPr id="274" name="Abgerundetes Rechteck 40"/>
              <p:cNvSpPr/>
              <p:nvPr/>
            </p:nvSpPr>
            <p:spPr bwMode="auto">
              <a:xfrm>
                <a:off x="3707904" y="2852936"/>
                <a:ext cx="1152128" cy="432048"/>
              </a:xfrm>
              <a:prstGeom prst="roundRect">
                <a:avLst/>
              </a:prstGeom>
              <a:solidFill>
                <a:srgbClr val="FFFFFF"/>
              </a:solidFill>
              <a:ln w="38100" cap="flat" cmpd="sng" algn="ctr">
                <a:solidFill>
                  <a:srgbClr val="FFFFFF">
                    <a:lumMod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87000"/>
                  </a:lnSpc>
                  <a:spcBef>
                    <a:spcPct val="0"/>
                  </a:spcBef>
                  <a:spcAft>
                    <a:spcPct val="0"/>
                  </a:spcAft>
                  <a:buClr>
                    <a:srgbClr val="000000"/>
                  </a:buClr>
                  <a:buSzPct val="100000"/>
                  <a:buFont typeface="Arial" charset="0"/>
                  <a:buNone/>
                  <a:tabLst/>
                  <a:defRPr/>
                </a:pPr>
                <a:endParaRPr kumimoji="0" lang="en-US" sz="1400" b="0" i="0" u="none" strike="noStrike" kern="0" cap="none" spc="0" normalizeH="0" baseline="0" noProof="0" smtClean="0">
                  <a:ln>
                    <a:noFill/>
                  </a:ln>
                  <a:solidFill>
                    <a:srgbClr val="FFFFFF"/>
                  </a:solidFill>
                  <a:effectLst/>
                  <a:uLnTx/>
                  <a:uFillTx/>
                  <a:latin typeface="Arial" charset="0"/>
                  <a:cs typeface="Arial" charset="0"/>
                </a:endParaRPr>
              </a:p>
            </p:txBody>
          </p:sp>
          <p:sp>
            <p:nvSpPr>
              <p:cNvPr id="275" name="Abgerundetes Rechteck 41"/>
              <p:cNvSpPr/>
              <p:nvPr/>
            </p:nvSpPr>
            <p:spPr bwMode="auto">
              <a:xfrm>
                <a:off x="4148366" y="2924944"/>
                <a:ext cx="340068" cy="296416"/>
              </a:xfrm>
              <a:prstGeom prst="roundRect">
                <a:avLst/>
              </a:prstGeom>
              <a:solidFill>
                <a:srgbClr val="000000"/>
              </a:solidFill>
              <a:ln w="38100" cap="flat" cmpd="sng" algn="ctr">
                <a:solidFill>
                  <a:srgbClr val="FFFFFF">
                    <a:lumMod val="50000"/>
                  </a:srgb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49263" rtl="0" eaLnBrk="1" fontAlgn="base" latinLnBrk="0" hangingPunct="1">
                  <a:lnSpc>
                    <a:spcPct val="87000"/>
                  </a:lnSpc>
                  <a:spcBef>
                    <a:spcPct val="0"/>
                  </a:spcBef>
                  <a:spcAft>
                    <a:spcPct val="0"/>
                  </a:spcAft>
                  <a:buClr>
                    <a:srgbClr val="000000"/>
                  </a:buClr>
                  <a:buSzPct val="100000"/>
                  <a:buFont typeface="Arial" charset="0"/>
                  <a:buNone/>
                  <a:tabLst/>
                  <a:defRPr/>
                </a:pPr>
                <a:r>
                  <a:rPr kumimoji="0" lang="en-US" sz="1100" b="0" i="0" u="none" strike="noStrike" kern="0" cap="none" spc="0" normalizeH="0" baseline="0" noProof="0" smtClean="0">
                    <a:ln>
                      <a:noFill/>
                    </a:ln>
                    <a:solidFill>
                      <a:schemeClr val="bg1"/>
                    </a:solidFill>
                    <a:effectLst/>
                    <a:uLnTx/>
                    <a:uFillTx/>
                    <a:latin typeface="Arial" charset="0"/>
                    <a:cs typeface="Arial" charset="0"/>
                  </a:rPr>
                  <a:t>P2</a:t>
                </a:r>
              </a:p>
            </p:txBody>
          </p:sp>
        </p:grpSp>
      </p:grpSp>
      <p:grpSp>
        <p:nvGrpSpPr>
          <p:cNvPr id="150" name="Gruppieren 99"/>
          <p:cNvGrpSpPr/>
          <p:nvPr/>
        </p:nvGrpSpPr>
        <p:grpSpPr>
          <a:xfrm>
            <a:off x="3418433" y="4771620"/>
            <a:ext cx="980151" cy="1249665"/>
            <a:chOff x="3366814" y="4663649"/>
            <a:chExt cx="1465012" cy="1743366"/>
          </a:xfrm>
        </p:grpSpPr>
        <p:pic>
          <p:nvPicPr>
            <p:cNvPr id="268" name="Picture 3"/>
            <p:cNvPicPr>
              <a:picLocks noChangeAspect="1" noChangeArrowheads="1"/>
            </p:cNvPicPr>
            <p:nvPr/>
          </p:nvPicPr>
          <p:blipFill>
            <a:blip r:embed="rId3" cstate="print"/>
            <a:srcRect/>
            <a:stretch>
              <a:fillRect/>
            </a:stretch>
          </p:blipFill>
          <p:spPr bwMode="auto">
            <a:xfrm>
              <a:off x="3765026" y="5013175"/>
              <a:ext cx="1066800" cy="1038225"/>
            </a:xfrm>
            <a:prstGeom prst="rect">
              <a:avLst/>
            </a:prstGeom>
            <a:noFill/>
            <a:ln w="9525">
              <a:noFill/>
              <a:miter lim="800000"/>
              <a:headEnd/>
              <a:tailEnd/>
            </a:ln>
          </p:spPr>
        </p:pic>
        <p:sp>
          <p:nvSpPr>
            <p:cNvPr id="269" name="Textfeld 44"/>
            <p:cNvSpPr txBox="1"/>
            <p:nvPr/>
          </p:nvSpPr>
          <p:spPr>
            <a:xfrm>
              <a:off x="3686884" y="6000268"/>
              <a:ext cx="864096"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smtClean="0">
                  <a:ln>
                    <a:noFill/>
                  </a:ln>
                  <a:solidFill>
                    <a:srgbClr val="000000"/>
                  </a:solidFill>
                  <a:effectLst/>
                  <a:uLnTx/>
                  <a:uFillTx/>
                </a:rPr>
                <a:t>time t</a:t>
              </a:r>
              <a:endParaRPr kumimoji="0" lang="en-US" sz="1050" b="0" i="0" u="none" strike="noStrike" kern="0" cap="none" spc="0" normalizeH="0" baseline="0" noProof="0">
                <a:ln>
                  <a:noFill/>
                </a:ln>
                <a:solidFill>
                  <a:srgbClr val="000000"/>
                </a:solidFill>
                <a:effectLst/>
                <a:uLnTx/>
                <a:uFillTx/>
              </a:endParaRPr>
            </a:p>
          </p:txBody>
        </p:sp>
        <p:sp>
          <p:nvSpPr>
            <p:cNvPr id="270" name="Textfeld 45"/>
            <p:cNvSpPr txBox="1"/>
            <p:nvPr/>
          </p:nvSpPr>
          <p:spPr>
            <a:xfrm rot="16200000">
              <a:off x="2684893" y="5345570"/>
              <a:ext cx="1743366" cy="3795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rPr>
                <a:t>t</a:t>
              </a:r>
              <a:r>
                <a:rPr kumimoji="0" lang="en-US" sz="1050" b="0" i="0" u="none" strike="noStrike" kern="0" cap="none" spc="0" normalizeH="0" baseline="0" noProof="0" dirty="0" smtClean="0">
                  <a:ln>
                    <a:noFill/>
                  </a:ln>
                  <a:solidFill>
                    <a:srgbClr val="000000"/>
                  </a:solidFill>
                  <a:effectLst/>
                  <a:uLnTx/>
                  <a:uFillTx/>
                </a:rPr>
                <a:t>emperature T(t)</a:t>
              </a:r>
              <a:endParaRPr kumimoji="0" lang="en-US" sz="1050" b="0" i="0" u="none" strike="noStrike" kern="0" cap="none" spc="0" normalizeH="0" baseline="0" noProof="0" dirty="0">
                <a:ln>
                  <a:noFill/>
                </a:ln>
                <a:solidFill>
                  <a:srgbClr val="000000"/>
                </a:solidFill>
                <a:effectLst/>
                <a:uLnTx/>
                <a:uFillTx/>
              </a:endParaRPr>
            </a:p>
          </p:txBody>
        </p:sp>
      </p:grpSp>
      <p:grpSp>
        <p:nvGrpSpPr>
          <p:cNvPr id="151" name="Gruppieren 102"/>
          <p:cNvGrpSpPr/>
          <p:nvPr/>
        </p:nvGrpSpPr>
        <p:grpSpPr>
          <a:xfrm>
            <a:off x="7329797" y="4842073"/>
            <a:ext cx="890981" cy="1179215"/>
            <a:chOff x="6552637" y="4751419"/>
            <a:chExt cx="1331731" cy="1645082"/>
          </a:xfrm>
        </p:grpSpPr>
        <p:pic>
          <p:nvPicPr>
            <p:cNvPr id="265" name="Picture 2"/>
            <p:cNvPicPr>
              <a:picLocks noChangeAspect="1" noChangeArrowheads="1"/>
            </p:cNvPicPr>
            <p:nvPr/>
          </p:nvPicPr>
          <p:blipFill>
            <a:blip r:embed="rId4" cstate="print"/>
            <a:srcRect/>
            <a:stretch>
              <a:fillRect/>
            </a:stretch>
          </p:blipFill>
          <p:spPr bwMode="auto">
            <a:xfrm>
              <a:off x="6865193" y="5013176"/>
              <a:ext cx="1019175" cy="1000125"/>
            </a:xfrm>
            <a:prstGeom prst="rect">
              <a:avLst/>
            </a:prstGeom>
            <a:noFill/>
            <a:ln w="9525">
              <a:noFill/>
              <a:miter lim="800000"/>
              <a:headEnd/>
              <a:tailEnd/>
            </a:ln>
          </p:spPr>
        </p:pic>
        <p:sp>
          <p:nvSpPr>
            <p:cNvPr id="266" name="Textfeld 48"/>
            <p:cNvSpPr txBox="1"/>
            <p:nvPr/>
          </p:nvSpPr>
          <p:spPr>
            <a:xfrm>
              <a:off x="6886766" y="5963274"/>
              <a:ext cx="864096"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smtClean="0">
                  <a:ln>
                    <a:noFill/>
                  </a:ln>
                  <a:solidFill>
                    <a:srgbClr val="000000"/>
                  </a:solidFill>
                  <a:effectLst/>
                  <a:uLnTx/>
                  <a:uFillTx/>
                </a:rPr>
                <a:t>time t</a:t>
              </a:r>
              <a:endParaRPr kumimoji="0" lang="en-US" sz="1050" b="0" i="0" u="none" strike="noStrike" kern="0" cap="none" spc="0" normalizeH="0" baseline="0" noProof="0">
                <a:ln>
                  <a:noFill/>
                </a:ln>
                <a:solidFill>
                  <a:srgbClr val="000000"/>
                </a:solidFill>
                <a:effectLst/>
                <a:uLnTx/>
                <a:uFillTx/>
              </a:endParaRPr>
            </a:p>
          </p:txBody>
        </p:sp>
        <p:sp>
          <p:nvSpPr>
            <p:cNvPr id="267" name="Textfeld 49"/>
            <p:cNvSpPr txBox="1"/>
            <p:nvPr/>
          </p:nvSpPr>
          <p:spPr>
            <a:xfrm rot="16200000">
              <a:off x="5919858" y="5384198"/>
              <a:ext cx="1645082" cy="3795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rPr>
                <a:t>t</a:t>
              </a:r>
              <a:r>
                <a:rPr kumimoji="0" lang="en-US" sz="1050" b="0" i="0" u="none" strike="noStrike" kern="0" cap="none" spc="0" normalizeH="0" baseline="0" noProof="0" dirty="0" smtClean="0">
                  <a:ln>
                    <a:noFill/>
                  </a:ln>
                  <a:solidFill>
                    <a:srgbClr val="000000"/>
                  </a:solidFill>
                  <a:effectLst/>
                  <a:uLnTx/>
                  <a:uFillTx/>
                </a:rPr>
                <a:t>emperature T(t)</a:t>
              </a:r>
              <a:endParaRPr kumimoji="0" lang="en-US" sz="1050" b="0" i="0" u="none" strike="noStrike" kern="0" cap="none" spc="0" normalizeH="0" baseline="0" noProof="0" dirty="0">
                <a:ln>
                  <a:noFill/>
                </a:ln>
                <a:solidFill>
                  <a:srgbClr val="000000"/>
                </a:solidFill>
                <a:effectLst/>
                <a:uLnTx/>
                <a:uFillTx/>
              </a:endParaRPr>
            </a:p>
          </p:txBody>
        </p:sp>
      </p:grpSp>
      <p:grpSp>
        <p:nvGrpSpPr>
          <p:cNvPr id="152" name="Gruppieren 126"/>
          <p:cNvGrpSpPr/>
          <p:nvPr/>
        </p:nvGrpSpPr>
        <p:grpSpPr>
          <a:xfrm>
            <a:off x="7561231" y="3296364"/>
            <a:ext cx="899099" cy="1062334"/>
            <a:chOff x="6614048" y="2524435"/>
            <a:chExt cx="1343866" cy="1482026"/>
          </a:xfrm>
        </p:grpSpPr>
        <p:pic>
          <p:nvPicPr>
            <p:cNvPr id="262" name="Picture 4"/>
            <p:cNvPicPr>
              <a:picLocks noChangeAspect="1" noChangeArrowheads="1"/>
            </p:cNvPicPr>
            <p:nvPr/>
          </p:nvPicPr>
          <p:blipFill>
            <a:blip r:embed="rId5" cstate="print"/>
            <a:srcRect/>
            <a:stretch>
              <a:fillRect/>
            </a:stretch>
          </p:blipFill>
          <p:spPr bwMode="auto">
            <a:xfrm>
              <a:off x="6948264" y="2780928"/>
              <a:ext cx="1009650" cy="990600"/>
            </a:xfrm>
            <a:prstGeom prst="rect">
              <a:avLst/>
            </a:prstGeom>
            <a:noFill/>
            <a:ln w="9525">
              <a:noFill/>
              <a:miter lim="800000"/>
              <a:headEnd/>
              <a:tailEnd/>
            </a:ln>
          </p:spPr>
        </p:pic>
        <p:sp>
          <p:nvSpPr>
            <p:cNvPr id="263" name="Textfeld 52"/>
            <p:cNvSpPr txBox="1"/>
            <p:nvPr/>
          </p:nvSpPr>
          <p:spPr>
            <a:xfrm>
              <a:off x="6999252" y="3741536"/>
              <a:ext cx="864096"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smtClean="0">
                  <a:ln>
                    <a:noFill/>
                  </a:ln>
                  <a:solidFill>
                    <a:srgbClr val="000000"/>
                  </a:solidFill>
                  <a:effectLst/>
                  <a:uLnTx/>
                  <a:uFillTx/>
                </a:rPr>
                <a:t>time t</a:t>
              </a:r>
              <a:endParaRPr kumimoji="0" lang="en-US" sz="1050" b="0" i="0" u="none" strike="noStrike" kern="0" cap="none" spc="0" normalizeH="0" baseline="0" noProof="0">
                <a:ln>
                  <a:noFill/>
                </a:ln>
                <a:solidFill>
                  <a:srgbClr val="000000"/>
                </a:solidFill>
                <a:effectLst/>
                <a:uLnTx/>
                <a:uFillTx/>
              </a:endParaRPr>
            </a:p>
          </p:txBody>
        </p:sp>
        <p:sp>
          <p:nvSpPr>
            <p:cNvPr id="264" name="Textfeld 53"/>
            <p:cNvSpPr txBox="1"/>
            <p:nvPr/>
          </p:nvSpPr>
          <p:spPr>
            <a:xfrm rot="16200000">
              <a:off x="6003841" y="3134642"/>
              <a:ext cx="1482026" cy="2616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rPr>
                <a:t>r</a:t>
              </a:r>
              <a:r>
                <a:rPr kumimoji="0" lang="en-US" sz="1050" b="0" i="0" u="none" strike="noStrike" kern="0" cap="none" spc="0" normalizeH="0" baseline="0" noProof="0" dirty="0" smtClean="0">
                  <a:ln>
                    <a:noFill/>
                  </a:ln>
                  <a:solidFill>
                    <a:srgbClr val="000000"/>
                  </a:solidFill>
                  <a:effectLst/>
                  <a:uLnTx/>
                  <a:uFillTx/>
                </a:rPr>
                <a:t>eliability R(t)</a:t>
              </a:r>
              <a:endParaRPr kumimoji="0" lang="en-US" sz="1050" b="0" i="0" u="none" strike="noStrike" kern="0" cap="none" spc="0" normalizeH="0" baseline="0" noProof="0" dirty="0">
                <a:ln>
                  <a:noFill/>
                </a:ln>
                <a:solidFill>
                  <a:srgbClr val="000000"/>
                </a:solidFill>
                <a:effectLst/>
                <a:uLnTx/>
                <a:uFillTx/>
              </a:endParaRPr>
            </a:p>
          </p:txBody>
        </p:sp>
      </p:grpSp>
      <p:grpSp>
        <p:nvGrpSpPr>
          <p:cNvPr id="153" name="Gruppieren 129"/>
          <p:cNvGrpSpPr/>
          <p:nvPr/>
        </p:nvGrpSpPr>
        <p:grpSpPr>
          <a:xfrm>
            <a:off x="3683797" y="3302241"/>
            <a:ext cx="867355" cy="1062334"/>
            <a:chOff x="761791" y="2603257"/>
            <a:chExt cx="1296416" cy="1482026"/>
          </a:xfrm>
        </p:grpSpPr>
        <p:pic>
          <p:nvPicPr>
            <p:cNvPr id="259" name="Picture 5"/>
            <p:cNvPicPr>
              <a:picLocks noChangeAspect="1" noChangeArrowheads="1"/>
            </p:cNvPicPr>
            <p:nvPr/>
          </p:nvPicPr>
          <p:blipFill>
            <a:blip r:embed="rId6" cstate="print"/>
            <a:srcRect/>
            <a:stretch>
              <a:fillRect/>
            </a:stretch>
          </p:blipFill>
          <p:spPr bwMode="auto">
            <a:xfrm>
              <a:off x="1096183" y="2852936"/>
              <a:ext cx="962024" cy="952499"/>
            </a:xfrm>
            <a:prstGeom prst="rect">
              <a:avLst/>
            </a:prstGeom>
            <a:noFill/>
            <a:ln w="9525">
              <a:noFill/>
              <a:miter lim="800000"/>
              <a:headEnd/>
              <a:tailEnd/>
            </a:ln>
          </p:spPr>
        </p:pic>
        <p:sp>
          <p:nvSpPr>
            <p:cNvPr id="260" name="Textfeld 56"/>
            <p:cNvSpPr txBox="1"/>
            <p:nvPr/>
          </p:nvSpPr>
          <p:spPr>
            <a:xfrm>
              <a:off x="1147171" y="3773066"/>
              <a:ext cx="86409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smtClean="0">
                  <a:ln>
                    <a:noFill/>
                  </a:ln>
                  <a:solidFill>
                    <a:srgbClr val="000000"/>
                  </a:solidFill>
                  <a:effectLst/>
                  <a:uLnTx/>
                  <a:uFillTx/>
                </a:rPr>
                <a:t>time t</a:t>
              </a:r>
              <a:endParaRPr kumimoji="0" lang="en-US" sz="1050" b="0" i="0" u="none" strike="noStrike" kern="0" cap="none" spc="0" normalizeH="0" baseline="0" noProof="0">
                <a:ln>
                  <a:noFill/>
                </a:ln>
                <a:solidFill>
                  <a:srgbClr val="000000"/>
                </a:solidFill>
                <a:effectLst/>
                <a:uLnTx/>
                <a:uFillTx/>
              </a:endParaRPr>
            </a:p>
          </p:txBody>
        </p:sp>
        <p:sp>
          <p:nvSpPr>
            <p:cNvPr id="261" name="Textfeld 57"/>
            <p:cNvSpPr txBox="1"/>
            <p:nvPr/>
          </p:nvSpPr>
          <p:spPr>
            <a:xfrm rot="16200000">
              <a:off x="151583" y="3213465"/>
              <a:ext cx="1482026"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rPr>
                <a:t>r</a:t>
              </a:r>
              <a:r>
                <a:rPr kumimoji="0" lang="en-US" sz="1050" b="0" i="0" u="none" strike="noStrike" kern="0" cap="none" spc="0" normalizeH="0" baseline="0" noProof="0" dirty="0" smtClean="0">
                  <a:ln>
                    <a:noFill/>
                  </a:ln>
                  <a:solidFill>
                    <a:srgbClr val="000000"/>
                  </a:solidFill>
                  <a:effectLst/>
                  <a:uLnTx/>
                  <a:uFillTx/>
                </a:rPr>
                <a:t>eliability R(t)</a:t>
              </a:r>
              <a:endParaRPr kumimoji="0" lang="en-US" sz="1050" b="0" i="0" u="none" strike="noStrike" kern="0" cap="none" spc="0" normalizeH="0" baseline="0" noProof="0" dirty="0">
                <a:ln>
                  <a:noFill/>
                </a:ln>
                <a:solidFill>
                  <a:srgbClr val="000000"/>
                </a:solidFill>
                <a:effectLst/>
                <a:uLnTx/>
                <a:uFillTx/>
              </a:endParaRPr>
            </a:p>
          </p:txBody>
        </p:sp>
      </p:grpSp>
      <p:grpSp>
        <p:nvGrpSpPr>
          <p:cNvPr id="154" name="Gruppieren 122"/>
          <p:cNvGrpSpPr/>
          <p:nvPr/>
        </p:nvGrpSpPr>
        <p:grpSpPr>
          <a:xfrm>
            <a:off x="5865452" y="1916832"/>
            <a:ext cx="853140" cy="1062334"/>
            <a:chOff x="5113425" y="949373"/>
            <a:chExt cx="1275171" cy="1482026"/>
          </a:xfrm>
        </p:grpSpPr>
        <p:pic>
          <p:nvPicPr>
            <p:cNvPr id="256" name="Picture 6"/>
            <p:cNvPicPr>
              <a:picLocks noChangeAspect="1" noChangeArrowheads="1"/>
            </p:cNvPicPr>
            <p:nvPr/>
          </p:nvPicPr>
          <p:blipFill>
            <a:blip r:embed="rId7" cstate="print"/>
            <a:srcRect/>
            <a:stretch>
              <a:fillRect/>
            </a:stretch>
          </p:blipFill>
          <p:spPr bwMode="auto">
            <a:xfrm>
              <a:off x="5436096" y="1196752"/>
              <a:ext cx="952500" cy="1000126"/>
            </a:xfrm>
            <a:prstGeom prst="rect">
              <a:avLst/>
            </a:prstGeom>
            <a:noFill/>
            <a:ln w="9525">
              <a:noFill/>
              <a:miter lim="800000"/>
              <a:headEnd/>
              <a:tailEnd/>
            </a:ln>
          </p:spPr>
        </p:pic>
        <p:sp>
          <p:nvSpPr>
            <p:cNvPr id="257" name="Textfeld 60"/>
            <p:cNvSpPr txBox="1"/>
            <p:nvPr/>
          </p:nvSpPr>
          <p:spPr>
            <a:xfrm>
              <a:off x="5467627" y="2132856"/>
              <a:ext cx="86409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smtClean="0">
                  <a:ln>
                    <a:noFill/>
                  </a:ln>
                  <a:solidFill>
                    <a:srgbClr val="000000"/>
                  </a:solidFill>
                  <a:effectLst/>
                  <a:uLnTx/>
                  <a:uFillTx/>
                </a:rPr>
                <a:t>time t</a:t>
              </a:r>
              <a:endParaRPr kumimoji="0" lang="en-US" sz="1050" b="0" i="0" u="none" strike="noStrike" kern="0" cap="none" spc="0" normalizeH="0" baseline="0" noProof="0">
                <a:ln>
                  <a:noFill/>
                </a:ln>
                <a:solidFill>
                  <a:srgbClr val="000000"/>
                </a:solidFill>
                <a:effectLst/>
                <a:uLnTx/>
                <a:uFillTx/>
              </a:endParaRPr>
            </a:p>
          </p:txBody>
        </p:sp>
        <p:sp>
          <p:nvSpPr>
            <p:cNvPr id="258" name="Textfeld 61"/>
            <p:cNvSpPr txBox="1"/>
            <p:nvPr/>
          </p:nvSpPr>
          <p:spPr>
            <a:xfrm rot="16200000">
              <a:off x="4503217" y="1559581"/>
              <a:ext cx="1482026" cy="26160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rPr>
                <a:t>r</a:t>
              </a:r>
              <a:r>
                <a:rPr kumimoji="0" lang="en-US" sz="1050" b="0" i="0" u="none" strike="noStrike" kern="0" cap="none" spc="0" normalizeH="0" baseline="0" noProof="0" dirty="0" smtClean="0">
                  <a:ln>
                    <a:noFill/>
                  </a:ln>
                  <a:solidFill>
                    <a:srgbClr val="000000"/>
                  </a:solidFill>
                  <a:effectLst/>
                  <a:uLnTx/>
                  <a:uFillTx/>
                </a:rPr>
                <a:t>eliability R(t)</a:t>
              </a:r>
              <a:endParaRPr kumimoji="0" lang="en-US" sz="1050" b="0" i="0" u="none" strike="noStrike" kern="0" cap="none" spc="0" normalizeH="0" baseline="0" noProof="0" dirty="0">
                <a:ln>
                  <a:noFill/>
                </a:ln>
                <a:solidFill>
                  <a:srgbClr val="000000"/>
                </a:solidFill>
                <a:effectLst/>
                <a:uLnTx/>
                <a:uFillTx/>
              </a:endParaRPr>
            </a:p>
          </p:txBody>
        </p:sp>
      </p:grpSp>
      <p:sp>
        <p:nvSpPr>
          <p:cNvPr id="157" name="Line Callout 1 248"/>
          <p:cNvSpPr/>
          <p:nvPr/>
        </p:nvSpPr>
        <p:spPr>
          <a:xfrm>
            <a:off x="611560" y="3548052"/>
            <a:ext cx="751778" cy="405116"/>
          </a:xfrm>
          <a:prstGeom prst="borderCallout1">
            <a:avLst>
              <a:gd name="adj1" fmla="val 98416"/>
              <a:gd name="adj2" fmla="val 100075"/>
              <a:gd name="adj3" fmla="val 218632"/>
              <a:gd name="adj4" fmla="val 190544"/>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adapter</a:t>
            </a:r>
            <a:endParaRPr lang="en-US" sz="1200" dirty="0"/>
          </a:p>
        </p:txBody>
      </p:sp>
      <p:pic>
        <p:nvPicPr>
          <p:cNvPr id="223" name="Picture 2"/>
          <p:cNvPicPr>
            <a:picLocks noChangeAspect="1" noChangeArrowheads="1"/>
          </p:cNvPicPr>
          <p:nvPr/>
        </p:nvPicPr>
        <p:blipFill>
          <a:blip r:embed="rId8" cstate="print"/>
          <a:srcRect/>
          <a:stretch>
            <a:fillRect/>
          </a:stretch>
        </p:blipFill>
        <p:spPr bwMode="auto">
          <a:xfrm>
            <a:off x="2583072" y="4992739"/>
            <a:ext cx="853920" cy="887593"/>
          </a:xfrm>
          <a:prstGeom prst="rect">
            <a:avLst/>
          </a:prstGeom>
          <a:noFill/>
          <a:ln w="9525">
            <a:noFill/>
            <a:miter lim="800000"/>
            <a:headEnd/>
            <a:tailEnd/>
          </a:ln>
        </p:spPr>
      </p:pic>
      <p:pic>
        <p:nvPicPr>
          <p:cNvPr id="224" name="Picture 2"/>
          <p:cNvPicPr>
            <a:picLocks noChangeAspect="1" noChangeArrowheads="1"/>
          </p:cNvPicPr>
          <p:nvPr/>
        </p:nvPicPr>
        <p:blipFill>
          <a:blip r:embed="rId8" cstate="print"/>
          <a:srcRect/>
          <a:stretch>
            <a:fillRect/>
          </a:stretch>
        </p:blipFill>
        <p:spPr bwMode="auto">
          <a:xfrm>
            <a:off x="6485050" y="4992739"/>
            <a:ext cx="853920" cy="887593"/>
          </a:xfrm>
          <a:prstGeom prst="rect">
            <a:avLst/>
          </a:prstGeom>
          <a:noFill/>
          <a:ln w="9525">
            <a:noFill/>
            <a:miter lim="800000"/>
            <a:headEnd/>
            <a:tailEnd/>
          </a:ln>
        </p:spPr>
      </p:pic>
      <p:grpSp>
        <p:nvGrpSpPr>
          <p:cNvPr id="11" name="Group 10"/>
          <p:cNvGrpSpPr/>
          <p:nvPr/>
        </p:nvGrpSpPr>
        <p:grpSpPr>
          <a:xfrm>
            <a:off x="2565155" y="3296363"/>
            <a:ext cx="1129437" cy="1125345"/>
            <a:chOff x="7376295" y="3582670"/>
            <a:chExt cx="1416642" cy="1275125"/>
          </a:xfrm>
        </p:grpSpPr>
        <p:sp>
          <p:nvSpPr>
            <p:cNvPr id="229" name="Parallelogram 3"/>
            <p:cNvSpPr/>
            <p:nvPr/>
          </p:nvSpPr>
          <p:spPr>
            <a:xfrm>
              <a:off x="7626291" y="3939798"/>
              <a:ext cx="1166646" cy="446410"/>
            </a:xfrm>
            <a:prstGeom prst="parallelogram">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100" dirty="0">
                <a:latin typeface="Arial" pitchFamily="34" charset="0"/>
                <a:cs typeface="Arial" pitchFamily="34" charset="0"/>
              </a:endParaRPr>
            </a:p>
          </p:txBody>
        </p:sp>
        <p:cxnSp>
          <p:nvCxnSpPr>
            <p:cNvPr id="231" name="Straight Arrow Connector 7"/>
            <p:cNvCxnSpPr>
              <a:endCxn id="229" idx="5"/>
            </p:cNvCxnSpPr>
            <p:nvPr/>
          </p:nvCxnSpPr>
          <p:spPr>
            <a:xfrm>
              <a:off x="7376295" y="4163003"/>
              <a:ext cx="302078" cy="0"/>
            </a:xfrm>
            <a:prstGeom prst="straightConnector1">
              <a:avLst/>
            </a:prstGeom>
            <a:ln w="31750" cmpd="sng">
              <a:solidFill>
                <a:schemeClr val="tx1">
                  <a:lumMod val="50000"/>
                  <a:lumOff val="50000"/>
                </a:schemeClr>
              </a:solidFill>
              <a:headEnd type="none"/>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2" name="Straight Arrow Connector 23"/>
            <p:cNvCxnSpPr>
              <a:endCxn id="229" idx="1"/>
            </p:cNvCxnSpPr>
            <p:nvPr/>
          </p:nvCxnSpPr>
          <p:spPr>
            <a:xfrm flipH="1">
              <a:off x="8261696" y="3582670"/>
              <a:ext cx="86804" cy="357128"/>
            </a:xfrm>
            <a:prstGeom prst="straightConnector1">
              <a:avLst/>
            </a:prstGeom>
            <a:ln w="31750" cmpd="sng">
              <a:solidFill>
                <a:schemeClr val="tx1">
                  <a:lumMod val="50000"/>
                  <a:lumOff val="50000"/>
                </a:schemeClr>
              </a:solidFill>
              <a:headEnd type="none"/>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3" name="Straight Arrow Connector 26"/>
            <p:cNvCxnSpPr>
              <a:stCxn id="229" idx="3"/>
            </p:cNvCxnSpPr>
            <p:nvPr/>
          </p:nvCxnSpPr>
          <p:spPr>
            <a:xfrm flipH="1">
              <a:off x="8070727" y="4386208"/>
              <a:ext cx="86804" cy="357128"/>
            </a:xfrm>
            <a:prstGeom prst="straightConnector1">
              <a:avLst/>
            </a:prstGeom>
            <a:ln w="31750" cmpd="sng">
              <a:solidFill>
                <a:schemeClr val="tx1">
                  <a:lumMod val="50000"/>
                  <a:lumOff val="50000"/>
                </a:schemeClr>
              </a:solidFill>
              <a:headEnd type="none"/>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6" name="TextBox 36"/>
            <p:cNvSpPr txBox="1"/>
            <p:nvPr/>
          </p:nvSpPr>
          <p:spPr>
            <a:xfrm>
              <a:off x="7654068" y="4060751"/>
              <a:ext cx="239376" cy="187525"/>
            </a:xfrm>
            <a:prstGeom prst="rect">
              <a:avLst/>
            </a:prstGeom>
            <a:noFill/>
          </p:spPr>
          <p:txBody>
            <a:bodyPr wrap="none" rtlCol="0">
              <a:spAutoFit/>
            </a:bodyPr>
            <a:lstStyle/>
            <a:p>
              <a:r>
                <a:rPr lang="en-US" sz="1100" dirty="0" smtClean="0">
                  <a:latin typeface="Arial" pitchFamily="34" charset="0"/>
                  <a:cs typeface="Arial" pitchFamily="34" charset="0"/>
                </a:rPr>
                <a:t>P1</a:t>
              </a:r>
              <a:endParaRPr lang="en-US" sz="1100" dirty="0">
                <a:latin typeface="Arial" pitchFamily="34" charset="0"/>
                <a:cs typeface="Arial" pitchFamily="34" charset="0"/>
              </a:endParaRPr>
            </a:p>
          </p:txBody>
        </p:sp>
        <p:sp>
          <p:nvSpPr>
            <p:cNvPr id="238" name="TextBox 38"/>
            <p:cNvSpPr txBox="1"/>
            <p:nvPr/>
          </p:nvSpPr>
          <p:spPr>
            <a:xfrm>
              <a:off x="7380312" y="3789040"/>
              <a:ext cx="202912" cy="242680"/>
            </a:xfrm>
            <a:prstGeom prst="rect">
              <a:avLst/>
            </a:prstGeom>
            <a:noFill/>
          </p:spPr>
          <p:txBody>
            <a:bodyPr wrap="none" rtlCol="0">
              <a:spAutoFit/>
            </a:bodyPr>
            <a:lstStyle/>
            <a:p>
              <a:r>
                <a:rPr lang="el-GR" sz="1600" dirty="0" smtClean="0">
                  <a:latin typeface="Arial" pitchFamily="34" charset="0"/>
                  <a:cs typeface="Arial" pitchFamily="34" charset="0"/>
                </a:rPr>
                <a:t>α</a:t>
              </a:r>
              <a:endParaRPr lang="en-US" sz="1600" dirty="0">
                <a:latin typeface="Arial" pitchFamily="34" charset="0"/>
                <a:cs typeface="Arial" pitchFamily="34" charset="0"/>
              </a:endParaRPr>
            </a:p>
          </p:txBody>
        </p:sp>
        <p:sp>
          <p:nvSpPr>
            <p:cNvPr id="240" name="TextBox 40"/>
            <p:cNvSpPr txBox="1"/>
            <p:nvPr/>
          </p:nvSpPr>
          <p:spPr>
            <a:xfrm>
              <a:off x="8376277" y="3612432"/>
              <a:ext cx="166664" cy="242680"/>
            </a:xfrm>
            <a:prstGeom prst="rect">
              <a:avLst/>
            </a:prstGeom>
            <a:noFill/>
          </p:spPr>
          <p:txBody>
            <a:bodyPr wrap="square" rtlCol="0">
              <a:spAutoFit/>
            </a:bodyPr>
            <a:lstStyle/>
            <a:p>
              <a:r>
                <a:rPr lang="el-GR" sz="1600" dirty="0" smtClean="0">
                  <a:latin typeface="Arial" pitchFamily="34" charset="0"/>
                  <a:cs typeface="Arial" pitchFamily="34" charset="0"/>
                </a:rPr>
                <a:t>β</a:t>
              </a:r>
              <a:endParaRPr lang="en-US" sz="1600" dirty="0">
                <a:latin typeface="Arial" pitchFamily="34" charset="0"/>
                <a:cs typeface="Arial" pitchFamily="34" charset="0"/>
              </a:endParaRPr>
            </a:p>
          </p:txBody>
        </p:sp>
        <p:sp>
          <p:nvSpPr>
            <p:cNvPr id="241" name="TextBox 41"/>
            <p:cNvSpPr txBox="1"/>
            <p:nvPr/>
          </p:nvSpPr>
          <p:spPr>
            <a:xfrm>
              <a:off x="8154060" y="4474180"/>
              <a:ext cx="447906" cy="383615"/>
            </a:xfrm>
            <a:prstGeom prst="rect">
              <a:avLst/>
            </a:prstGeom>
            <a:noFill/>
          </p:spPr>
          <p:txBody>
            <a:bodyPr wrap="square" rtlCol="0">
              <a:spAutoFit/>
            </a:bodyPr>
            <a:lstStyle/>
            <a:p>
              <a:r>
                <a:rPr lang="el-GR" sz="1600" dirty="0" smtClean="0">
                  <a:latin typeface="Arial" pitchFamily="34" charset="0"/>
                  <a:cs typeface="Arial" pitchFamily="34" charset="0"/>
                </a:rPr>
                <a:t>β</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grpSp>
          <p:nvGrpSpPr>
            <p:cNvPr id="163" name="Gruppieren 131"/>
            <p:cNvGrpSpPr/>
            <p:nvPr/>
          </p:nvGrpSpPr>
          <p:grpSpPr>
            <a:xfrm>
              <a:off x="8002586" y="3995601"/>
              <a:ext cx="407197" cy="337615"/>
              <a:chOff x="5043491" y="4540597"/>
              <a:chExt cx="954580" cy="738712"/>
            </a:xfrm>
          </p:grpSpPr>
          <p:cxnSp>
            <p:nvCxnSpPr>
              <p:cNvPr id="177" name="Gerade Verbindung mit Pfeil 134"/>
              <p:cNvCxnSpPr/>
              <p:nvPr/>
            </p:nvCxnSpPr>
            <p:spPr bwMode="auto">
              <a:xfrm>
                <a:off x="5043491" y="5272301"/>
                <a:ext cx="954580" cy="0"/>
              </a:xfrm>
              <a:prstGeom prst="straightConnector1">
                <a:avLst/>
              </a:prstGeom>
              <a:ln w="1905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78" name="Gerade Verbindung mit Pfeil 135"/>
              <p:cNvCxnSpPr/>
              <p:nvPr/>
            </p:nvCxnSpPr>
            <p:spPr bwMode="auto">
              <a:xfrm flipV="1">
                <a:off x="5043491" y="4540597"/>
                <a:ext cx="0" cy="731704"/>
              </a:xfrm>
              <a:prstGeom prst="straightConnector1">
                <a:avLst/>
              </a:prstGeom>
              <a:ln w="1905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79" name="Gerade Verbindung 37"/>
              <p:cNvCxnSpPr>
                <a:cxnSpLocks noChangeShapeType="1"/>
              </p:cNvCxnSpPr>
              <p:nvPr/>
            </p:nvCxnSpPr>
            <p:spPr bwMode="auto">
              <a:xfrm rot="5400000" flipH="1" flipV="1">
                <a:off x="5011251" y="5240061"/>
                <a:ext cx="64480" cy="0"/>
              </a:xfrm>
              <a:prstGeom prst="line">
                <a:avLst/>
              </a:prstGeom>
              <a:noFill/>
              <a:ln w="19050" algn="ctr">
                <a:solidFill>
                  <a:srgbClr val="FF0000"/>
                </a:solidFill>
                <a:round/>
                <a:headEnd/>
                <a:tailEnd/>
              </a:ln>
            </p:spPr>
          </p:cxnSp>
          <p:cxnSp>
            <p:nvCxnSpPr>
              <p:cNvPr id="180" name="Gerade Verbindung 39"/>
              <p:cNvCxnSpPr>
                <a:cxnSpLocks noChangeShapeType="1"/>
              </p:cNvCxnSpPr>
              <p:nvPr/>
            </p:nvCxnSpPr>
            <p:spPr bwMode="auto">
              <a:xfrm rot="10800000">
                <a:off x="5043491" y="5207821"/>
                <a:ext cx="32240" cy="0"/>
              </a:xfrm>
              <a:prstGeom prst="line">
                <a:avLst/>
              </a:prstGeom>
              <a:noFill/>
              <a:ln w="19050" algn="ctr">
                <a:solidFill>
                  <a:srgbClr val="FF0000"/>
                </a:solidFill>
                <a:round/>
                <a:headEnd/>
                <a:tailEnd/>
              </a:ln>
            </p:spPr>
          </p:cxnSp>
          <p:cxnSp>
            <p:nvCxnSpPr>
              <p:cNvPr id="181" name="Gerade Verbindung 44"/>
              <p:cNvCxnSpPr>
                <a:cxnSpLocks noChangeShapeType="1"/>
              </p:cNvCxnSpPr>
              <p:nvPr/>
            </p:nvCxnSpPr>
            <p:spPr bwMode="auto">
              <a:xfrm rot="5400000" flipH="1" flipV="1">
                <a:off x="5044192" y="5176283"/>
                <a:ext cx="63077" cy="0"/>
              </a:xfrm>
              <a:prstGeom prst="line">
                <a:avLst/>
              </a:prstGeom>
              <a:noFill/>
              <a:ln w="19050" algn="ctr">
                <a:solidFill>
                  <a:srgbClr val="FF0000"/>
                </a:solidFill>
                <a:round/>
                <a:headEnd/>
                <a:tailEnd/>
              </a:ln>
            </p:spPr>
          </p:cxnSp>
          <p:cxnSp>
            <p:nvCxnSpPr>
              <p:cNvPr id="182" name="Gerade Verbindung 46"/>
              <p:cNvCxnSpPr>
                <a:cxnSpLocks noChangeShapeType="1"/>
              </p:cNvCxnSpPr>
              <p:nvPr/>
            </p:nvCxnSpPr>
            <p:spPr bwMode="auto">
              <a:xfrm>
                <a:off x="5075731" y="5144744"/>
                <a:ext cx="32239" cy="0"/>
              </a:xfrm>
              <a:prstGeom prst="line">
                <a:avLst/>
              </a:prstGeom>
              <a:noFill/>
              <a:ln w="19050" algn="ctr">
                <a:solidFill>
                  <a:srgbClr val="FF0000"/>
                </a:solidFill>
                <a:round/>
                <a:headEnd/>
                <a:tailEnd/>
              </a:ln>
            </p:spPr>
          </p:cxnSp>
          <p:grpSp>
            <p:nvGrpSpPr>
              <p:cNvPr id="183" name="Gruppieren 53"/>
              <p:cNvGrpSpPr>
                <a:grpSpLocks/>
              </p:cNvGrpSpPr>
              <p:nvPr/>
            </p:nvGrpSpPr>
            <p:grpSpPr bwMode="auto">
              <a:xfrm>
                <a:off x="5107971" y="5081665"/>
                <a:ext cx="127558" cy="63078"/>
                <a:chOff x="5616117" y="5265738"/>
                <a:chExt cx="144015" cy="71437"/>
              </a:xfrm>
            </p:grpSpPr>
            <p:cxnSp>
              <p:nvCxnSpPr>
                <p:cNvPr id="221" name="Gerade Verbindung 48"/>
                <p:cNvCxnSpPr>
                  <a:cxnSpLocks noChangeShapeType="1"/>
                </p:cNvCxnSpPr>
                <p:nvPr/>
              </p:nvCxnSpPr>
              <p:spPr bwMode="auto">
                <a:xfrm rot="5400000" flipH="1" flipV="1">
                  <a:off x="5580398" y="5301457"/>
                  <a:ext cx="71437" cy="0"/>
                </a:xfrm>
                <a:prstGeom prst="line">
                  <a:avLst/>
                </a:prstGeom>
                <a:noFill/>
                <a:ln w="19050" algn="ctr">
                  <a:solidFill>
                    <a:srgbClr val="FF0000"/>
                  </a:solidFill>
                  <a:round/>
                  <a:headEnd/>
                  <a:tailEnd/>
                </a:ln>
              </p:spPr>
            </p:cxnSp>
            <p:cxnSp>
              <p:nvCxnSpPr>
                <p:cNvPr id="222" name="Gerade Verbindung 52"/>
                <p:cNvCxnSpPr>
                  <a:cxnSpLocks noChangeShapeType="1"/>
                </p:cNvCxnSpPr>
                <p:nvPr/>
              </p:nvCxnSpPr>
              <p:spPr bwMode="auto">
                <a:xfrm>
                  <a:off x="5616117" y="5265738"/>
                  <a:ext cx="144015" cy="0"/>
                </a:xfrm>
                <a:prstGeom prst="line">
                  <a:avLst/>
                </a:prstGeom>
                <a:noFill/>
                <a:ln w="19050" algn="ctr">
                  <a:solidFill>
                    <a:srgbClr val="FF0000"/>
                  </a:solidFill>
                  <a:round/>
                  <a:headEnd/>
                  <a:tailEnd/>
                </a:ln>
              </p:spPr>
            </p:cxnSp>
          </p:grpSp>
          <p:grpSp>
            <p:nvGrpSpPr>
              <p:cNvPr id="184" name="Gruppieren 54"/>
              <p:cNvGrpSpPr>
                <a:grpSpLocks/>
              </p:cNvGrpSpPr>
              <p:nvPr/>
            </p:nvGrpSpPr>
            <p:grpSpPr bwMode="auto">
              <a:xfrm>
                <a:off x="5235529" y="5018588"/>
                <a:ext cx="126156" cy="63077"/>
                <a:chOff x="5616117" y="5265738"/>
                <a:chExt cx="144015" cy="71437"/>
              </a:xfrm>
            </p:grpSpPr>
            <p:cxnSp>
              <p:nvCxnSpPr>
                <p:cNvPr id="219" name="Gerade Verbindung 55"/>
                <p:cNvCxnSpPr>
                  <a:cxnSpLocks noChangeShapeType="1"/>
                </p:cNvCxnSpPr>
                <p:nvPr/>
              </p:nvCxnSpPr>
              <p:spPr bwMode="auto">
                <a:xfrm rot="5400000" flipH="1" flipV="1">
                  <a:off x="5580398" y="5301457"/>
                  <a:ext cx="71437" cy="0"/>
                </a:xfrm>
                <a:prstGeom prst="line">
                  <a:avLst/>
                </a:prstGeom>
                <a:noFill/>
                <a:ln w="19050" algn="ctr">
                  <a:solidFill>
                    <a:srgbClr val="FF0000"/>
                  </a:solidFill>
                  <a:round/>
                  <a:headEnd/>
                  <a:tailEnd/>
                </a:ln>
              </p:spPr>
            </p:cxnSp>
            <p:cxnSp>
              <p:nvCxnSpPr>
                <p:cNvPr id="220" name="Gerade Verbindung 56"/>
                <p:cNvCxnSpPr>
                  <a:cxnSpLocks noChangeShapeType="1"/>
                </p:cNvCxnSpPr>
                <p:nvPr/>
              </p:nvCxnSpPr>
              <p:spPr bwMode="auto">
                <a:xfrm>
                  <a:off x="5616117" y="5265738"/>
                  <a:ext cx="144015" cy="0"/>
                </a:xfrm>
                <a:prstGeom prst="line">
                  <a:avLst/>
                </a:prstGeom>
                <a:noFill/>
                <a:ln w="19050" algn="ctr">
                  <a:solidFill>
                    <a:srgbClr val="FF0000"/>
                  </a:solidFill>
                  <a:round/>
                  <a:headEnd/>
                  <a:tailEnd/>
                </a:ln>
              </p:spPr>
            </p:cxnSp>
          </p:grpSp>
          <p:grpSp>
            <p:nvGrpSpPr>
              <p:cNvPr id="185" name="Gruppieren 57"/>
              <p:cNvGrpSpPr>
                <a:grpSpLocks/>
              </p:cNvGrpSpPr>
              <p:nvPr/>
            </p:nvGrpSpPr>
            <p:grpSpPr bwMode="auto">
              <a:xfrm>
                <a:off x="5361685" y="4955509"/>
                <a:ext cx="127557" cy="63078"/>
                <a:chOff x="5616117" y="5265738"/>
                <a:chExt cx="144015" cy="71437"/>
              </a:xfrm>
            </p:grpSpPr>
            <p:cxnSp>
              <p:nvCxnSpPr>
                <p:cNvPr id="217" name="Gerade Verbindung 58"/>
                <p:cNvCxnSpPr>
                  <a:cxnSpLocks noChangeShapeType="1"/>
                </p:cNvCxnSpPr>
                <p:nvPr/>
              </p:nvCxnSpPr>
              <p:spPr bwMode="auto">
                <a:xfrm rot="5400000" flipH="1" flipV="1">
                  <a:off x="5580398" y="5301457"/>
                  <a:ext cx="71437" cy="0"/>
                </a:xfrm>
                <a:prstGeom prst="line">
                  <a:avLst/>
                </a:prstGeom>
                <a:noFill/>
                <a:ln w="19050" algn="ctr">
                  <a:solidFill>
                    <a:srgbClr val="FF0000"/>
                  </a:solidFill>
                  <a:round/>
                  <a:headEnd/>
                  <a:tailEnd/>
                </a:ln>
              </p:spPr>
            </p:cxnSp>
            <p:cxnSp>
              <p:nvCxnSpPr>
                <p:cNvPr id="218" name="Gerade Verbindung 61"/>
                <p:cNvCxnSpPr>
                  <a:cxnSpLocks noChangeShapeType="1"/>
                </p:cNvCxnSpPr>
                <p:nvPr/>
              </p:nvCxnSpPr>
              <p:spPr bwMode="auto">
                <a:xfrm>
                  <a:off x="5616117" y="5265738"/>
                  <a:ext cx="144015" cy="0"/>
                </a:xfrm>
                <a:prstGeom prst="line">
                  <a:avLst/>
                </a:prstGeom>
                <a:noFill/>
                <a:ln w="19050" algn="ctr">
                  <a:solidFill>
                    <a:srgbClr val="FF0000"/>
                  </a:solidFill>
                  <a:round/>
                  <a:headEnd/>
                  <a:tailEnd/>
                </a:ln>
              </p:spPr>
            </p:cxnSp>
          </p:grpSp>
          <p:grpSp>
            <p:nvGrpSpPr>
              <p:cNvPr id="186" name="Gruppieren 62"/>
              <p:cNvGrpSpPr>
                <a:grpSpLocks/>
              </p:cNvGrpSpPr>
              <p:nvPr/>
            </p:nvGrpSpPr>
            <p:grpSpPr bwMode="auto">
              <a:xfrm>
                <a:off x="5489242" y="4892432"/>
                <a:ext cx="127558" cy="63077"/>
                <a:chOff x="5616117" y="5265738"/>
                <a:chExt cx="144015" cy="71437"/>
              </a:xfrm>
            </p:grpSpPr>
            <p:cxnSp>
              <p:nvCxnSpPr>
                <p:cNvPr id="215" name="Gerade Verbindung 63"/>
                <p:cNvCxnSpPr>
                  <a:cxnSpLocks noChangeShapeType="1"/>
                </p:cNvCxnSpPr>
                <p:nvPr/>
              </p:nvCxnSpPr>
              <p:spPr bwMode="auto">
                <a:xfrm rot="5400000" flipH="1" flipV="1">
                  <a:off x="5580398" y="5301457"/>
                  <a:ext cx="71437" cy="0"/>
                </a:xfrm>
                <a:prstGeom prst="line">
                  <a:avLst/>
                </a:prstGeom>
                <a:noFill/>
                <a:ln w="19050" algn="ctr">
                  <a:solidFill>
                    <a:srgbClr val="FF0000"/>
                  </a:solidFill>
                  <a:round/>
                  <a:headEnd/>
                  <a:tailEnd/>
                </a:ln>
              </p:spPr>
            </p:cxnSp>
            <p:cxnSp>
              <p:nvCxnSpPr>
                <p:cNvPr id="216" name="Gerade Verbindung 64"/>
                <p:cNvCxnSpPr>
                  <a:cxnSpLocks noChangeShapeType="1"/>
                </p:cNvCxnSpPr>
                <p:nvPr/>
              </p:nvCxnSpPr>
              <p:spPr bwMode="auto">
                <a:xfrm>
                  <a:off x="5616117" y="5265738"/>
                  <a:ext cx="144015" cy="0"/>
                </a:xfrm>
                <a:prstGeom prst="line">
                  <a:avLst/>
                </a:prstGeom>
                <a:noFill/>
                <a:ln w="19050" algn="ctr">
                  <a:solidFill>
                    <a:srgbClr val="FF0000"/>
                  </a:solidFill>
                  <a:round/>
                  <a:headEnd/>
                  <a:tailEnd/>
                </a:ln>
              </p:spPr>
            </p:cxnSp>
          </p:grpSp>
          <p:grpSp>
            <p:nvGrpSpPr>
              <p:cNvPr id="187" name="Gruppieren 65"/>
              <p:cNvGrpSpPr>
                <a:grpSpLocks/>
              </p:cNvGrpSpPr>
              <p:nvPr/>
            </p:nvGrpSpPr>
            <p:grpSpPr bwMode="auto">
              <a:xfrm>
                <a:off x="5616800" y="4829354"/>
                <a:ext cx="127557" cy="63078"/>
                <a:chOff x="5616117" y="5265738"/>
                <a:chExt cx="144015" cy="71437"/>
              </a:xfrm>
            </p:grpSpPr>
            <p:cxnSp>
              <p:nvCxnSpPr>
                <p:cNvPr id="213" name="Gerade Verbindung 66"/>
                <p:cNvCxnSpPr>
                  <a:cxnSpLocks noChangeShapeType="1"/>
                </p:cNvCxnSpPr>
                <p:nvPr/>
              </p:nvCxnSpPr>
              <p:spPr bwMode="auto">
                <a:xfrm rot="5400000" flipH="1" flipV="1">
                  <a:off x="5580398" y="5301457"/>
                  <a:ext cx="71437" cy="0"/>
                </a:xfrm>
                <a:prstGeom prst="line">
                  <a:avLst/>
                </a:prstGeom>
                <a:noFill/>
                <a:ln w="19050" algn="ctr">
                  <a:solidFill>
                    <a:srgbClr val="FF0000"/>
                  </a:solidFill>
                  <a:round/>
                  <a:headEnd/>
                  <a:tailEnd/>
                </a:ln>
              </p:spPr>
            </p:cxnSp>
            <p:cxnSp>
              <p:nvCxnSpPr>
                <p:cNvPr id="214" name="Gerade Verbindung 67"/>
                <p:cNvCxnSpPr>
                  <a:cxnSpLocks noChangeShapeType="1"/>
                </p:cNvCxnSpPr>
                <p:nvPr/>
              </p:nvCxnSpPr>
              <p:spPr bwMode="auto">
                <a:xfrm>
                  <a:off x="5616117" y="5265738"/>
                  <a:ext cx="144015" cy="0"/>
                </a:xfrm>
                <a:prstGeom prst="line">
                  <a:avLst/>
                </a:prstGeom>
                <a:noFill/>
                <a:ln w="19050" algn="ctr">
                  <a:solidFill>
                    <a:srgbClr val="FF0000"/>
                  </a:solidFill>
                  <a:round/>
                  <a:headEnd/>
                  <a:tailEnd/>
                </a:ln>
              </p:spPr>
            </p:cxnSp>
          </p:grpSp>
          <p:grpSp>
            <p:nvGrpSpPr>
              <p:cNvPr id="188" name="Gruppieren 68"/>
              <p:cNvGrpSpPr>
                <a:grpSpLocks/>
              </p:cNvGrpSpPr>
              <p:nvPr/>
            </p:nvGrpSpPr>
            <p:grpSpPr bwMode="auto">
              <a:xfrm>
                <a:off x="5744357" y="4766276"/>
                <a:ext cx="126156" cy="63077"/>
                <a:chOff x="5616117" y="5265738"/>
                <a:chExt cx="144015" cy="71437"/>
              </a:xfrm>
            </p:grpSpPr>
            <p:cxnSp>
              <p:nvCxnSpPr>
                <p:cNvPr id="211" name="Gerade Verbindung 69"/>
                <p:cNvCxnSpPr>
                  <a:cxnSpLocks noChangeShapeType="1"/>
                </p:cNvCxnSpPr>
                <p:nvPr/>
              </p:nvCxnSpPr>
              <p:spPr bwMode="auto">
                <a:xfrm rot="5400000" flipH="1" flipV="1">
                  <a:off x="5580398" y="5301457"/>
                  <a:ext cx="71437" cy="0"/>
                </a:xfrm>
                <a:prstGeom prst="line">
                  <a:avLst/>
                </a:prstGeom>
                <a:noFill/>
                <a:ln w="19050" algn="ctr">
                  <a:solidFill>
                    <a:srgbClr val="FF0000"/>
                  </a:solidFill>
                  <a:round/>
                  <a:headEnd/>
                  <a:tailEnd/>
                </a:ln>
              </p:spPr>
            </p:cxnSp>
            <p:cxnSp>
              <p:nvCxnSpPr>
                <p:cNvPr id="212" name="Gerade Verbindung 70"/>
                <p:cNvCxnSpPr>
                  <a:cxnSpLocks noChangeShapeType="1"/>
                </p:cNvCxnSpPr>
                <p:nvPr/>
              </p:nvCxnSpPr>
              <p:spPr bwMode="auto">
                <a:xfrm>
                  <a:off x="5616117" y="5265738"/>
                  <a:ext cx="144015" cy="0"/>
                </a:xfrm>
                <a:prstGeom prst="line">
                  <a:avLst/>
                </a:prstGeom>
                <a:noFill/>
                <a:ln w="19050" algn="ctr">
                  <a:solidFill>
                    <a:srgbClr val="FF0000"/>
                  </a:solidFill>
                  <a:round/>
                  <a:headEnd/>
                  <a:tailEnd/>
                </a:ln>
              </p:spPr>
            </p:cxnSp>
          </p:grpSp>
          <p:grpSp>
            <p:nvGrpSpPr>
              <p:cNvPr id="189" name="Gruppieren 71"/>
              <p:cNvGrpSpPr>
                <a:grpSpLocks/>
              </p:cNvGrpSpPr>
              <p:nvPr/>
            </p:nvGrpSpPr>
            <p:grpSpPr bwMode="auto">
              <a:xfrm>
                <a:off x="5870513" y="4703198"/>
                <a:ext cx="127558" cy="63078"/>
                <a:chOff x="5616117" y="5265738"/>
                <a:chExt cx="144015" cy="71437"/>
              </a:xfrm>
            </p:grpSpPr>
            <p:cxnSp>
              <p:nvCxnSpPr>
                <p:cNvPr id="209" name="Gerade Verbindung 72"/>
                <p:cNvCxnSpPr>
                  <a:cxnSpLocks noChangeShapeType="1"/>
                </p:cNvCxnSpPr>
                <p:nvPr/>
              </p:nvCxnSpPr>
              <p:spPr bwMode="auto">
                <a:xfrm rot="5400000" flipH="1" flipV="1">
                  <a:off x="5580398" y="5301457"/>
                  <a:ext cx="71437" cy="0"/>
                </a:xfrm>
                <a:prstGeom prst="line">
                  <a:avLst/>
                </a:prstGeom>
                <a:noFill/>
                <a:ln w="19050" algn="ctr">
                  <a:solidFill>
                    <a:srgbClr val="FF0000"/>
                  </a:solidFill>
                  <a:round/>
                  <a:headEnd/>
                  <a:tailEnd/>
                </a:ln>
              </p:spPr>
            </p:cxnSp>
            <p:cxnSp>
              <p:nvCxnSpPr>
                <p:cNvPr id="210" name="Gerade Verbindung 73"/>
                <p:cNvCxnSpPr>
                  <a:cxnSpLocks noChangeShapeType="1"/>
                </p:cNvCxnSpPr>
                <p:nvPr/>
              </p:nvCxnSpPr>
              <p:spPr bwMode="auto">
                <a:xfrm>
                  <a:off x="5616117" y="5265738"/>
                  <a:ext cx="144015" cy="0"/>
                </a:xfrm>
                <a:prstGeom prst="line">
                  <a:avLst/>
                </a:prstGeom>
                <a:noFill/>
                <a:ln w="19050" algn="ctr">
                  <a:solidFill>
                    <a:srgbClr val="FF0000"/>
                  </a:solidFill>
                  <a:round/>
                  <a:headEnd/>
                  <a:tailEnd/>
                </a:ln>
              </p:spPr>
            </p:cxnSp>
          </p:grpSp>
          <p:grpSp>
            <p:nvGrpSpPr>
              <p:cNvPr id="190" name="Gruppieren 74"/>
              <p:cNvGrpSpPr>
                <a:grpSpLocks/>
              </p:cNvGrpSpPr>
              <p:nvPr/>
            </p:nvGrpSpPr>
            <p:grpSpPr bwMode="auto">
              <a:xfrm>
                <a:off x="5305615" y="5216231"/>
                <a:ext cx="127557" cy="63078"/>
                <a:chOff x="5616117" y="5265738"/>
                <a:chExt cx="144015" cy="71437"/>
              </a:xfrm>
            </p:grpSpPr>
            <p:cxnSp>
              <p:nvCxnSpPr>
                <p:cNvPr id="207" name="Gerade Verbindung 75"/>
                <p:cNvCxnSpPr>
                  <a:cxnSpLocks noChangeShapeType="1"/>
                </p:cNvCxnSpPr>
                <p:nvPr/>
              </p:nvCxnSpPr>
              <p:spPr bwMode="auto">
                <a:xfrm rot="5400000" flipH="1" flipV="1">
                  <a:off x="5580398" y="5301457"/>
                  <a:ext cx="71437" cy="0"/>
                </a:xfrm>
                <a:prstGeom prst="line">
                  <a:avLst/>
                </a:prstGeom>
                <a:noFill/>
                <a:ln w="19050" algn="ctr">
                  <a:solidFill>
                    <a:srgbClr val="FF0000"/>
                  </a:solidFill>
                  <a:round/>
                  <a:headEnd/>
                  <a:tailEnd/>
                </a:ln>
              </p:spPr>
            </p:cxnSp>
            <p:cxnSp>
              <p:nvCxnSpPr>
                <p:cNvPr id="208" name="Gerade Verbindung 76"/>
                <p:cNvCxnSpPr>
                  <a:cxnSpLocks noChangeShapeType="1"/>
                </p:cNvCxnSpPr>
                <p:nvPr/>
              </p:nvCxnSpPr>
              <p:spPr bwMode="auto">
                <a:xfrm>
                  <a:off x="5616117" y="5265738"/>
                  <a:ext cx="144015" cy="0"/>
                </a:xfrm>
                <a:prstGeom prst="line">
                  <a:avLst/>
                </a:prstGeom>
                <a:noFill/>
                <a:ln w="19050" algn="ctr">
                  <a:solidFill>
                    <a:srgbClr val="FF0000"/>
                  </a:solidFill>
                  <a:round/>
                  <a:headEnd/>
                  <a:tailEnd/>
                </a:ln>
              </p:spPr>
            </p:cxnSp>
          </p:grpSp>
          <p:grpSp>
            <p:nvGrpSpPr>
              <p:cNvPr id="191" name="Gruppieren 77"/>
              <p:cNvGrpSpPr>
                <a:grpSpLocks/>
              </p:cNvGrpSpPr>
              <p:nvPr/>
            </p:nvGrpSpPr>
            <p:grpSpPr bwMode="auto">
              <a:xfrm>
                <a:off x="5433173" y="5153154"/>
                <a:ext cx="127558" cy="63077"/>
                <a:chOff x="5616117" y="5265738"/>
                <a:chExt cx="144015" cy="71437"/>
              </a:xfrm>
            </p:grpSpPr>
            <p:cxnSp>
              <p:nvCxnSpPr>
                <p:cNvPr id="205" name="Gerade Verbindung 78"/>
                <p:cNvCxnSpPr>
                  <a:cxnSpLocks noChangeShapeType="1"/>
                </p:cNvCxnSpPr>
                <p:nvPr/>
              </p:nvCxnSpPr>
              <p:spPr bwMode="auto">
                <a:xfrm rot="5400000" flipH="1" flipV="1">
                  <a:off x="5580398" y="5301457"/>
                  <a:ext cx="71437" cy="0"/>
                </a:xfrm>
                <a:prstGeom prst="line">
                  <a:avLst/>
                </a:prstGeom>
                <a:noFill/>
                <a:ln w="19050" algn="ctr">
                  <a:solidFill>
                    <a:srgbClr val="FF0000"/>
                  </a:solidFill>
                  <a:round/>
                  <a:headEnd/>
                  <a:tailEnd/>
                </a:ln>
              </p:spPr>
            </p:cxnSp>
            <p:cxnSp>
              <p:nvCxnSpPr>
                <p:cNvPr id="206" name="Gerade Verbindung 79"/>
                <p:cNvCxnSpPr>
                  <a:cxnSpLocks noChangeShapeType="1"/>
                </p:cNvCxnSpPr>
                <p:nvPr/>
              </p:nvCxnSpPr>
              <p:spPr bwMode="auto">
                <a:xfrm>
                  <a:off x="5616117" y="5265738"/>
                  <a:ext cx="144015" cy="0"/>
                </a:xfrm>
                <a:prstGeom prst="line">
                  <a:avLst/>
                </a:prstGeom>
                <a:noFill/>
                <a:ln w="19050" algn="ctr">
                  <a:solidFill>
                    <a:srgbClr val="FF0000"/>
                  </a:solidFill>
                  <a:round/>
                  <a:headEnd/>
                  <a:tailEnd/>
                </a:ln>
              </p:spPr>
            </p:cxnSp>
          </p:grpSp>
          <p:grpSp>
            <p:nvGrpSpPr>
              <p:cNvPr id="192" name="Gruppieren 80"/>
              <p:cNvGrpSpPr>
                <a:grpSpLocks/>
              </p:cNvGrpSpPr>
              <p:nvPr/>
            </p:nvGrpSpPr>
            <p:grpSpPr bwMode="auto">
              <a:xfrm>
                <a:off x="5560731" y="5090076"/>
                <a:ext cx="127557" cy="63078"/>
                <a:chOff x="5616117" y="5265738"/>
                <a:chExt cx="144015" cy="71437"/>
              </a:xfrm>
            </p:grpSpPr>
            <p:cxnSp>
              <p:nvCxnSpPr>
                <p:cNvPr id="203" name="Gerade Verbindung 81"/>
                <p:cNvCxnSpPr>
                  <a:cxnSpLocks noChangeShapeType="1"/>
                </p:cNvCxnSpPr>
                <p:nvPr/>
              </p:nvCxnSpPr>
              <p:spPr bwMode="auto">
                <a:xfrm rot="5400000" flipH="1" flipV="1">
                  <a:off x="5580398" y="5301457"/>
                  <a:ext cx="71437" cy="0"/>
                </a:xfrm>
                <a:prstGeom prst="line">
                  <a:avLst/>
                </a:prstGeom>
                <a:noFill/>
                <a:ln w="19050" algn="ctr">
                  <a:solidFill>
                    <a:srgbClr val="FF0000"/>
                  </a:solidFill>
                  <a:round/>
                  <a:headEnd/>
                  <a:tailEnd/>
                </a:ln>
              </p:spPr>
            </p:cxnSp>
            <p:cxnSp>
              <p:nvCxnSpPr>
                <p:cNvPr id="204" name="Gerade Verbindung 82"/>
                <p:cNvCxnSpPr>
                  <a:cxnSpLocks noChangeShapeType="1"/>
                </p:cNvCxnSpPr>
                <p:nvPr/>
              </p:nvCxnSpPr>
              <p:spPr bwMode="auto">
                <a:xfrm>
                  <a:off x="5616117" y="5265738"/>
                  <a:ext cx="144015" cy="0"/>
                </a:xfrm>
                <a:prstGeom prst="line">
                  <a:avLst/>
                </a:prstGeom>
                <a:noFill/>
                <a:ln w="19050" algn="ctr">
                  <a:solidFill>
                    <a:srgbClr val="FF0000"/>
                  </a:solidFill>
                  <a:round/>
                  <a:headEnd/>
                  <a:tailEnd/>
                </a:ln>
              </p:spPr>
            </p:cxnSp>
          </p:grpSp>
          <p:grpSp>
            <p:nvGrpSpPr>
              <p:cNvPr id="193" name="Gruppieren 83"/>
              <p:cNvGrpSpPr>
                <a:grpSpLocks/>
              </p:cNvGrpSpPr>
              <p:nvPr/>
            </p:nvGrpSpPr>
            <p:grpSpPr bwMode="auto">
              <a:xfrm>
                <a:off x="5688288" y="5026998"/>
                <a:ext cx="126156" cy="63077"/>
                <a:chOff x="5616117" y="5265738"/>
                <a:chExt cx="144015" cy="71437"/>
              </a:xfrm>
            </p:grpSpPr>
            <p:cxnSp>
              <p:nvCxnSpPr>
                <p:cNvPr id="201" name="Gerade Verbindung 84"/>
                <p:cNvCxnSpPr>
                  <a:cxnSpLocks noChangeShapeType="1"/>
                </p:cNvCxnSpPr>
                <p:nvPr/>
              </p:nvCxnSpPr>
              <p:spPr bwMode="auto">
                <a:xfrm rot="5400000" flipH="1" flipV="1">
                  <a:off x="5580398" y="5301457"/>
                  <a:ext cx="71437" cy="0"/>
                </a:xfrm>
                <a:prstGeom prst="line">
                  <a:avLst/>
                </a:prstGeom>
                <a:noFill/>
                <a:ln w="19050" algn="ctr">
                  <a:solidFill>
                    <a:srgbClr val="FF0000"/>
                  </a:solidFill>
                  <a:round/>
                  <a:headEnd/>
                  <a:tailEnd/>
                </a:ln>
              </p:spPr>
            </p:cxnSp>
            <p:cxnSp>
              <p:nvCxnSpPr>
                <p:cNvPr id="202" name="Gerade Verbindung 85"/>
                <p:cNvCxnSpPr>
                  <a:cxnSpLocks noChangeShapeType="1"/>
                </p:cNvCxnSpPr>
                <p:nvPr/>
              </p:nvCxnSpPr>
              <p:spPr bwMode="auto">
                <a:xfrm>
                  <a:off x="5616117" y="5265738"/>
                  <a:ext cx="144015" cy="0"/>
                </a:xfrm>
                <a:prstGeom prst="line">
                  <a:avLst/>
                </a:prstGeom>
                <a:noFill/>
                <a:ln w="19050" algn="ctr">
                  <a:solidFill>
                    <a:srgbClr val="FF0000"/>
                  </a:solidFill>
                  <a:round/>
                  <a:headEnd/>
                  <a:tailEnd/>
                </a:ln>
              </p:spPr>
            </p:cxnSp>
          </p:grpSp>
          <p:grpSp>
            <p:nvGrpSpPr>
              <p:cNvPr id="194" name="Gruppieren 86"/>
              <p:cNvGrpSpPr>
                <a:grpSpLocks/>
              </p:cNvGrpSpPr>
              <p:nvPr/>
            </p:nvGrpSpPr>
            <p:grpSpPr bwMode="auto">
              <a:xfrm>
                <a:off x="5814444" y="4963920"/>
                <a:ext cx="127558" cy="63078"/>
                <a:chOff x="5616117" y="5265738"/>
                <a:chExt cx="144015" cy="71437"/>
              </a:xfrm>
            </p:grpSpPr>
            <p:cxnSp>
              <p:nvCxnSpPr>
                <p:cNvPr id="199" name="Gerade Verbindung 87"/>
                <p:cNvCxnSpPr>
                  <a:cxnSpLocks noChangeShapeType="1"/>
                </p:cNvCxnSpPr>
                <p:nvPr/>
              </p:nvCxnSpPr>
              <p:spPr bwMode="auto">
                <a:xfrm rot="5400000" flipH="1" flipV="1">
                  <a:off x="5580398" y="5301457"/>
                  <a:ext cx="71437" cy="0"/>
                </a:xfrm>
                <a:prstGeom prst="line">
                  <a:avLst/>
                </a:prstGeom>
                <a:noFill/>
                <a:ln w="19050" algn="ctr">
                  <a:solidFill>
                    <a:srgbClr val="FF0000"/>
                  </a:solidFill>
                  <a:round/>
                  <a:headEnd/>
                  <a:tailEnd/>
                </a:ln>
              </p:spPr>
            </p:cxnSp>
            <p:cxnSp>
              <p:nvCxnSpPr>
                <p:cNvPr id="200" name="Gerade Verbindung 88"/>
                <p:cNvCxnSpPr>
                  <a:cxnSpLocks noChangeShapeType="1"/>
                </p:cNvCxnSpPr>
                <p:nvPr/>
              </p:nvCxnSpPr>
              <p:spPr bwMode="auto">
                <a:xfrm>
                  <a:off x="5616117" y="5265738"/>
                  <a:ext cx="144015" cy="0"/>
                </a:xfrm>
                <a:prstGeom prst="line">
                  <a:avLst/>
                </a:prstGeom>
                <a:noFill/>
                <a:ln w="19050" algn="ctr">
                  <a:solidFill>
                    <a:srgbClr val="FF0000"/>
                  </a:solidFill>
                  <a:round/>
                  <a:headEnd/>
                  <a:tailEnd/>
                </a:ln>
              </p:spPr>
            </p:cxnSp>
          </p:grpSp>
          <p:grpSp>
            <p:nvGrpSpPr>
              <p:cNvPr id="195" name="Gruppieren 89"/>
              <p:cNvGrpSpPr>
                <a:grpSpLocks/>
              </p:cNvGrpSpPr>
              <p:nvPr/>
            </p:nvGrpSpPr>
            <p:grpSpPr bwMode="auto">
              <a:xfrm>
                <a:off x="5942002" y="4900842"/>
                <a:ext cx="56069" cy="63077"/>
                <a:chOff x="5616117" y="5265738"/>
                <a:chExt cx="144015" cy="71437"/>
              </a:xfrm>
            </p:grpSpPr>
            <p:cxnSp>
              <p:nvCxnSpPr>
                <p:cNvPr id="197" name="Gerade Verbindung 90"/>
                <p:cNvCxnSpPr>
                  <a:cxnSpLocks noChangeShapeType="1"/>
                </p:cNvCxnSpPr>
                <p:nvPr/>
              </p:nvCxnSpPr>
              <p:spPr bwMode="auto">
                <a:xfrm rot="5400000" flipH="1" flipV="1">
                  <a:off x="5580398" y="5301457"/>
                  <a:ext cx="71437" cy="0"/>
                </a:xfrm>
                <a:prstGeom prst="line">
                  <a:avLst/>
                </a:prstGeom>
                <a:noFill/>
                <a:ln w="19050" algn="ctr">
                  <a:solidFill>
                    <a:srgbClr val="FF0000"/>
                  </a:solidFill>
                  <a:round/>
                  <a:headEnd/>
                  <a:tailEnd/>
                </a:ln>
              </p:spPr>
            </p:cxnSp>
            <p:cxnSp>
              <p:nvCxnSpPr>
                <p:cNvPr id="198" name="Gerade Verbindung 91"/>
                <p:cNvCxnSpPr>
                  <a:cxnSpLocks noChangeShapeType="1"/>
                </p:cNvCxnSpPr>
                <p:nvPr/>
              </p:nvCxnSpPr>
              <p:spPr bwMode="auto">
                <a:xfrm>
                  <a:off x="5616117" y="5265738"/>
                  <a:ext cx="144015" cy="0"/>
                </a:xfrm>
                <a:prstGeom prst="line">
                  <a:avLst/>
                </a:prstGeom>
                <a:noFill/>
                <a:ln w="19050" algn="ctr">
                  <a:solidFill>
                    <a:srgbClr val="FF0000"/>
                  </a:solidFill>
                  <a:round/>
                  <a:headEnd/>
                  <a:tailEnd/>
                </a:ln>
              </p:spPr>
            </p:cxnSp>
          </p:grpSp>
          <p:cxnSp>
            <p:nvCxnSpPr>
              <p:cNvPr id="196" name="Gerade Verbindung 94"/>
              <p:cNvCxnSpPr>
                <a:cxnSpLocks noChangeShapeType="1"/>
              </p:cNvCxnSpPr>
              <p:nvPr/>
            </p:nvCxnSpPr>
            <p:spPr bwMode="auto">
              <a:xfrm rot="10800000" flipV="1">
                <a:off x="5043491" y="5272301"/>
                <a:ext cx="262124" cy="0"/>
              </a:xfrm>
              <a:prstGeom prst="line">
                <a:avLst/>
              </a:prstGeom>
              <a:noFill/>
              <a:ln w="19050" algn="ctr">
                <a:solidFill>
                  <a:srgbClr val="FF0000"/>
                </a:solidFill>
                <a:round/>
                <a:headEnd/>
                <a:tailEnd/>
              </a:ln>
            </p:spPr>
          </p:cxnSp>
        </p:grpSp>
      </p:grpSp>
      <p:grpSp>
        <p:nvGrpSpPr>
          <p:cNvPr id="12" name="Group 11"/>
          <p:cNvGrpSpPr/>
          <p:nvPr/>
        </p:nvGrpSpPr>
        <p:grpSpPr>
          <a:xfrm>
            <a:off x="6413042" y="3289249"/>
            <a:ext cx="1154387" cy="1209481"/>
            <a:chOff x="9252520" y="3561347"/>
            <a:chExt cx="1447936" cy="1370459"/>
          </a:xfrm>
        </p:grpSpPr>
        <p:sp>
          <p:nvSpPr>
            <p:cNvPr id="230" name="Parallelogram 5"/>
            <p:cNvSpPr/>
            <p:nvPr/>
          </p:nvSpPr>
          <p:spPr>
            <a:xfrm>
              <a:off x="9533810" y="3939798"/>
              <a:ext cx="1166646" cy="446410"/>
            </a:xfrm>
            <a:prstGeom prst="parallelogram">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100">
                <a:latin typeface="Arial" pitchFamily="34" charset="0"/>
                <a:cs typeface="Arial" pitchFamily="34" charset="0"/>
              </a:endParaRPr>
            </a:p>
          </p:txBody>
        </p:sp>
        <p:cxnSp>
          <p:nvCxnSpPr>
            <p:cNvPr id="234" name="Straight Arrow Connector 29"/>
            <p:cNvCxnSpPr>
              <a:endCxn id="230" idx="1"/>
            </p:cNvCxnSpPr>
            <p:nvPr/>
          </p:nvCxnSpPr>
          <p:spPr>
            <a:xfrm flipH="1">
              <a:off x="10169215" y="3582670"/>
              <a:ext cx="86805" cy="357128"/>
            </a:xfrm>
            <a:prstGeom prst="straightConnector1">
              <a:avLst/>
            </a:prstGeom>
            <a:ln w="31750" cmpd="sng">
              <a:solidFill>
                <a:schemeClr val="tx1">
                  <a:lumMod val="50000"/>
                  <a:lumOff val="50000"/>
                </a:schemeClr>
              </a:solidFill>
              <a:headEnd type="none"/>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5" name="Straight Arrow Connector 30"/>
            <p:cNvCxnSpPr>
              <a:stCxn id="230" idx="3"/>
            </p:cNvCxnSpPr>
            <p:nvPr/>
          </p:nvCxnSpPr>
          <p:spPr>
            <a:xfrm flipH="1">
              <a:off x="9978247" y="4386208"/>
              <a:ext cx="86803" cy="357128"/>
            </a:xfrm>
            <a:prstGeom prst="straightConnector1">
              <a:avLst/>
            </a:prstGeom>
            <a:ln w="31750" cmpd="sng">
              <a:solidFill>
                <a:schemeClr val="tx1">
                  <a:lumMod val="50000"/>
                  <a:lumOff val="50000"/>
                </a:schemeClr>
              </a:solidFill>
              <a:headEnd type="none"/>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7" name="TextBox 37"/>
            <p:cNvSpPr txBox="1"/>
            <p:nvPr/>
          </p:nvSpPr>
          <p:spPr>
            <a:xfrm>
              <a:off x="9523477" y="4050900"/>
              <a:ext cx="239376" cy="187525"/>
            </a:xfrm>
            <a:prstGeom prst="rect">
              <a:avLst/>
            </a:prstGeom>
            <a:noFill/>
          </p:spPr>
          <p:txBody>
            <a:bodyPr wrap="none" rtlCol="0">
              <a:spAutoFit/>
            </a:bodyPr>
            <a:lstStyle/>
            <a:p>
              <a:r>
                <a:rPr lang="en-US" sz="1100" dirty="0" smtClean="0">
                  <a:latin typeface="Arial" pitchFamily="34" charset="0"/>
                  <a:cs typeface="Arial" pitchFamily="34" charset="0"/>
                </a:rPr>
                <a:t>P2</a:t>
              </a:r>
              <a:endParaRPr lang="en-US" sz="1100" dirty="0">
                <a:latin typeface="Arial" pitchFamily="34" charset="0"/>
                <a:cs typeface="Arial" pitchFamily="34" charset="0"/>
              </a:endParaRPr>
            </a:p>
          </p:txBody>
        </p:sp>
        <p:sp>
          <p:nvSpPr>
            <p:cNvPr id="239" name="TextBox 39"/>
            <p:cNvSpPr txBox="1"/>
            <p:nvPr/>
          </p:nvSpPr>
          <p:spPr>
            <a:xfrm>
              <a:off x="9252520" y="3789040"/>
              <a:ext cx="202912" cy="242680"/>
            </a:xfrm>
            <a:prstGeom prst="rect">
              <a:avLst/>
            </a:prstGeom>
            <a:noFill/>
          </p:spPr>
          <p:txBody>
            <a:bodyPr wrap="none" rtlCol="0">
              <a:spAutoFit/>
            </a:bodyPr>
            <a:lstStyle/>
            <a:p>
              <a:r>
                <a:rPr lang="el-GR" sz="1600" dirty="0" smtClean="0">
                  <a:latin typeface="Arial" pitchFamily="34" charset="0"/>
                  <a:cs typeface="Arial" pitchFamily="34" charset="0"/>
                </a:rPr>
                <a:t>α</a:t>
              </a:r>
              <a:endParaRPr lang="en-US" sz="1600" dirty="0">
                <a:latin typeface="Arial" pitchFamily="34" charset="0"/>
                <a:cs typeface="Arial" pitchFamily="34" charset="0"/>
              </a:endParaRPr>
            </a:p>
          </p:txBody>
        </p:sp>
        <p:cxnSp>
          <p:nvCxnSpPr>
            <p:cNvPr id="226" name="Straight Arrow Connector 7"/>
            <p:cNvCxnSpPr/>
            <p:nvPr/>
          </p:nvCxnSpPr>
          <p:spPr>
            <a:xfrm>
              <a:off x="9290324" y="4156517"/>
              <a:ext cx="302078" cy="0"/>
            </a:xfrm>
            <a:prstGeom prst="straightConnector1">
              <a:avLst/>
            </a:prstGeom>
            <a:ln w="31750" cmpd="sng">
              <a:solidFill>
                <a:schemeClr val="tx1">
                  <a:lumMod val="50000"/>
                  <a:lumOff val="50000"/>
                </a:schemeClr>
              </a:solidFill>
              <a:headEnd type="none"/>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7" name="TextBox 40"/>
            <p:cNvSpPr txBox="1"/>
            <p:nvPr/>
          </p:nvSpPr>
          <p:spPr>
            <a:xfrm>
              <a:off x="9762854" y="3561347"/>
              <a:ext cx="301459" cy="383614"/>
            </a:xfrm>
            <a:prstGeom prst="rect">
              <a:avLst/>
            </a:prstGeom>
            <a:noFill/>
          </p:spPr>
          <p:txBody>
            <a:bodyPr wrap="square" rtlCol="0">
              <a:spAutoFit/>
            </a:bodyPr>
            <a:lstStyle/>
            <a:p>
              <a:r>
                <a:rPr lang="el-GR" sz="1600" dirty="0" smtClean="0">
                  <a:latin typeface="Arial" pitchFamily="34" charset="0"/>
                  <a:cs typeface="Arial" pitchFamily="34" charset="0"/>
                </a:rPr>
                <a:t>β</a:t>
              </a:r>
              <a:endParaRPr lang="en-US" sz="1600" dirty="0">
                <a:latin typeface="Arial" pitchFamily="34" charset="0"/>
                <a:cs typeface="Arial" pitchFamily="34" charset="0"/>
              </a:endParaRPr>
            </a:p>
          </p:txBody>
        </p:sp>
        <p:sp>
          <p:nvSpPr>
            <p:cNvPr id="228" name="TextBox 41"/>
            <p:cNvSpPr txBox="1"/>
            <p:nvPr/>
          </p:nvSpPr>
          <p:spPr>
            <a:xfrm>
              <a:off x="9563993" y="4548192"/>
              <a:ext cx="510798" cy="383614"/>
            </a:xfrm>
            <a:prstGeom prst="rect">
              <a:avLst/>
            </a:prstGeom>
            <a:noFill/>
          </p:spPr>
          <p:txBody>
            <a:bodyPr wrap="square" rtlCol="0">
              <a:spAutoFit/>
            </a:bodyPr>
            <a:lstStyle/>
            <a:p>
              <a:r>
                <a:rPr lang="el-GR" sz="1600" dirty="0" smtClean="0">
                  <a:latin typeface="Arial" pitchFamily="34" charset="0"/>
                  <a:cs typeface="Arial" pitchFamily="34" charset="0"/>
                </a:rPr>
                <a:t>β</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grpSp>
          <p:nvGrpSpPr>
            <p:cNvPr id="164" name="Gruppieren 204"/>
            <p:cNvGrpSpPr/>
            <p:nvPr/>
          </p:nvGrpSpPr>
          <p:grpSpPr>
            <a:xfrm>
              <a:off x="9929635" y="3995601"/>
              <a:ext cx="386681" cy="318030"/>
              <a:chOff x="5508104" y="3212976"/>
              <a:chExt cx="953178" cy="731704"/>
            </a:xfrm>
          </p:grpSpPr>
          <p:cxnSp>
            <p:nvCxnSpPr>
              <p:cNvPr id="168" name="Gerade Verbindung mit Pfeil 195"/>
              <p:cNvCxnSpPr/>
              <p:nvPr/>
            </p:nvCxnSpPr>
            <p:spPr bwMode="auto">
              <a:xfrm>
                <a:off x="5508104" y="3944680"/>
                <a:ext cx="953178" cy="0"/>
              </a:xfrm>
              <a:prstGeom prst="straightConnector1">
                <a:avLst/>
              </a:prstGeom>
              <a:ln w="19050">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69" name="Gerade Verbindung mit Pfeil 196"/>
              <p:cNvCxnSpPr/>
              <p:nvPr/>
            </p:nvCxnSpPr>
            <p:spPr bwMode="auto">
              <a:xfrm flipV="1">
                <a:off x="5508104" y="3212976"/>
                <a:ext cx="0" cy="731704"/>
              </a:xfrm>
              <a:prstGeom prst="straightConnector1">
                <a:avLst/>
              </a:prstGeom>
              <a:ln w="19050">
                <a:headEnd type="none" w="med" len="med"/>
                <a:tailEnd type="triangle" w="med" len="med"/>
              </a:ln>
            </p:spPr>
            <p:style>
              <a:lnRef idx="1">
                <a:schemeClr val="accent4"/>
              </a:lnRef>
              <a:fillRef idx="0">
                <a:schemeClr val="accent4"/>
              </a:fillRef>
              <a:effectRef idx="0">
                <a:schemeClr val="accent4"/>
              </a:effectRef>
              <a:fontRef idx="minor">
                <a:schemeClr val="tx1"/>
              </a:fontRef>
            </p:style>
          </p:cxnSp>
          <p:sp>
            <p:nvSpPr>
              <p:cNvPr id="170" name="Rechteck 27"/>
              <p:cNvSpPr>
                <a:spLocks noChangeArrowheads="1"/>
              </p:cNvSpPr>
              <p:nvPr/>
            </p:nvSpPr>
            <p:spPr bwMode="auto">
              <a:xfrm>
                <a:off x="5508104" y="3880200"/>
                <a:ext cx="190636" cy="64480"/>
              </a:xfrm>
              <a:prstGeom prst="rect">
                <a:avLst/>
              </a:prstGeom>
              <a:noFill/>
              <a:ln w="19050" algn="ctr">
                <a:solidFill>
                  <a:srgbClr val="FF0000"/>
                </a:solidFill>
                <a:round/>
                <a:headEnd/>
                <a:tailEnd/>
              </a:ln>
            </p:spPr>
            <p:txBody>
              <a:bodyPr anchor="ctr"/>
              <a:lstStyle/>
              <a:p>
                <a:endParaRPr lang="en-US" sz="1400">
                  <a:latin typeface="Arial" pitchFamily="34" charset="0"/>
                  <a:cs typeface="Arial" pitchFamily="34" charset="0"/>
                </a:endParaRPr>
              </a:p>
            </p:txBody>
          </p:sp>
          <p:sp>
            <p:nvSpPr>
              <p:cNvPr id="171" name="Rechteck 28"/>
              <p:cNvSpPr>
                <a:spLocks noChangeArrowheads="1"/>
              </p:cNvSpPr>
              <p:nvPr/>
            </p:nvSpPr>
            <p:spPr bwMode="auto">
              <a:xfrm>
                <a:off x="5698740" y="3817123"/>
                <a:ext cx="190636" cy="63077"/>
              </a:xfrm>
              <a:prstGeom prst="rect">
                <a:avLst/>
              </a:prstGeom>
              <a:noFill/>
              <a:ln w="19050" algn="ctr">
                <a:solidFill>
                  <a:srgbClr val="FF0000"/>
                </a:solidFill>
                <a:round/>
                <a:headEnd/>
                <a:tailEnd/>
              </a:ln>
            </p:spPr>
            <p:txBody>
              <a:bodyPr anchor="ctr"/>
              <a:lstStyle/>
              <a:p>
                <a:endParaRPr lang="en-US" sz="1400">
                  <a:latin typeface="Arial" pitchFamily="34" charset="0"/>
                  <a:cs typeface="Arial" pitchFamily="34" charset="0"/>
                </a:endParaRPr>
              </a:p>
            </p:txBody>
          </p:sp>
          <p:sp>
            <p:nvSpPr>
              <p:cNvPr id="172" name="Rechteck 29"/>
              <p:cNvSpPr>
                <a:spLocks noChangeArrowheads="1"/>
              </p:cNvSpPr>
              <p:nvPr/>
            </p:nvSpPr>
            <p:spPr bwMode="auto">
              <a:xfrm>
                <a:off x="5889375" y="3754044"/>
                <a:ext cx="190636" cy="63078"/>
              </a:xfrm>
              <a:prstGeom prst="rect">
                <a:avLst/>
              </a:prstGeom>
              <a:noFill/>
              <a:ln w="19050" algn="ctr">
                <a:solidFill>
                  <a:srgbClr val="FF0000"/>
                </a:solidFill>
                <a:round/>
                <a:headEnd/>
                <a:tailEnd/>
              </a:ln>
            </p:spPr>
            <p:txBody>
              <a:bodyPr anchor="ctr"/>
              <a:lstStyle/>
              <a:p>
                <a:endParaRPr lang="en-US" sz="1400">
                  <a:latin typeface="Arial" pitchFamily="34" charset="0"/>
                  <a:cs typeface="Arial" pitchFamily="34" charset="0"/>
                </a:endParaRPr>
              </a:p>
            </p:txBody>
          </p:sp>
          <p:sp>
            <p:nvSpPr>
              <p:cNvPr id="173" name="Rechteck 30"/>
              <p:cNvSpPr>
                <a:spLocks noChangeArrowheads="1"/>
              </p:cNvSpPr>
              <p:nvPr/>
            </p:nvSpPr>
            <p:spPr bwMode="auto">
              <a:xfrm>
                <a:off x="6080011" y="3689565"/>
                <a:ext cx="190636" cy="64480"/>
              </a:xfrm>
              <a:prstGeom prst="rect">
                <a:avLst/>
              </a:prstGeom>
              <a:noFill/>
              <a:ln w="19050" algn="ctr">
                <a:solidFill>
                  <a:srgbClr val="FF0000"/>
                </a:solidFill>
                <a:round/>
                <a:headEnd/>
                <a:tailEnd/>
              </a:ln>
            </p:spPr>
            <p:txBody>
              <a:bodyPr anchor="ctr"/>
              <a:lstStyle/>
              <a:p>
                <a:endParaRPr lang="en-US" sz="1400">
                  <a:latin typeface="Arial" pitchFamily="34" charset="0"/>
                  <a:cs typeface="Arial" pitchFamily="34" charset="0"/>
                </a:endParaRPr>
              </a:p>
            </p:txBody>
          </p:sp>
          <p:cxnSp>
            <p:nvCxnSpPr>
              <p:cNvPr id="174" name="Gerade Verbindung 32"/>
              <p:cNvCxnSpPr>
                <a:cxnSpLocks noChangeShapeType="1"/>
              </p:cNvCxnSpPr>
              <p:nvPr/>
            </p:nvCxnSpPr>
            <p:spPr bwMode="auto">
              <a:xfrm>
                <a:off x="6175328" y="3689565"/>
                <a:ext cx="285953" cy="0"/>
              </a:xfrm>
              <a:prstGeom prst="line">
                <a:avLst/>
              </a:prstGeom>
              <a:noFill/>
              <a:ln w="19050" algn="ctr">
                <a:solidFill>
                  <a:srgbClr val="FF0000"/>
                </a:solidFill>
                <a:round/>
                <a:headEnd/>
                <a:tailEnd/>
              </a:ln>
            </p:spPr>
          </p:cxnSp>
          <p:cxnSp>
            <p:nvCxnSpPr>
              <p:cNvPr id="175" name="Gerade Verbindung 34"/>
              <p:cNvCxnSpPr>
                <a:cxnSpLocks noChangeShapeType="1"/>
                <a:stCxn id="173" idx="3"/>
              </p:cNvCxnSpPr>
              <p:nvPr/>
            </p:nvCxnSpPr>
            <p:spPr bwMode="auto">
              <a:xfrm flipV="1">
                <a:off x="6270646" y="3626487"/>
                <a:ext cx="0" cy="95318"/>
              </a:xfrm>
              <a:prstGeom prst="line">
                <a:avLst/>
              </a:prstGeom>
              <a:noFill/>
              <a:ln w="19050" algn="ctr">
                <a:solidFill>
                  <a:srgbClr val="FF0000"/>
                </a:solidFill>
                <a:round/>
                <a:headEnd/>
                <a:tailEnd/>
              </a:ln>
            </p:spPr>
          </p:cxnSp>
          <p:cxnSp>
            <p:nvCxnSpPr>
              <p:cNvPr id="176" name="Gerade Verbindung 37"/>
              <p:cNvCxnSpPr>
                <a:cxnSpLocks noChangeShapeType="1"/>
              </p:cNvCxnSpPr>
              <p:nvPr/>
            </p:nvCxnSpPr>
            <p:spPr bwMode="auto">
              <a:xfrm>
                <a:off x="6270646" y="3626487"/>
                <a:ext cx="190636" cy="0"/>
              </a:xfrm>
              <a:prstGeom prst="line">
                <a:avLst/>
              </a:prstGeom>
              <a:noFill/>
              <a:ln w="19050" algn="ctr">
                <a:solidFill>
                  <a:srgbClr val="FF0000"/>
                </a:solidFill>
                <a:round/>
                <a:headEnd/>
                <a:tailEnd/>
              </a:ln>
            </p:spPr>
          </p:cxnSp>
        </p:grpSp>
      </p:grpSp>
      <p:sp>
        <p:nvSpPr>
          <p:cNvPr id="297" name="Content Placeholder 4"/>
          <p:cNvSpPr txBox="1">
            <a:spLocks/>
          </p:cNvSpPr>
          <p:nvPr/>
        </p:nvSpPr>
        <p:spPr>
          <a:xfrm>
            <a:off x="571073" y="1225773"/>
            <a:ext cx="8135937" cy="4435475"/>
          </a:xfrm>
          <a:prstGeom prst="rect">
            <a:avLst/>
          </a:prstGeom>
        </p:spPr>
        <p:txBody>
          <a:bodyPr/>
          <a:lstStyle>
            <a:lvl1pPr marL="236538" indent="-276225" algn="l" defTabSz="457200" rtl="0" eaLnBrk="1" fontAlgn="base" hangingPunct="1">
              <a:lnSpc>
                <a:spcPts val="2400"/>
              </a:lnSpc>
              <a:spcBef>
                <a:spcPts val="480"/>
              </a:spcBef>
              <a:spcAft>
                <a:spcPct val="0"/>
              </a:spcAft>
              <a:buClr>
                <a:srgbClr val="003366"/>
              </a:buClr>
              <a:buSzPct val="100000"/>
              <a:buFont typeface="Lucida Grande" charset="0"/>
              <a:buChar char="●"/>
              <a:defRPr sz="2000" kern="1200">
                <a:solidFill>
                  <a:schemeClr val="tx1"/>
                </a:solidFill>
                <a:latin typeface="Arial" pitchFamily="34" charset="0"/>
                <a:ea typeface="ＭＳ Ｐゴシック" charset="0"/>
                <a:cs typeface="Arial" pitchFamily="34" charset="0"/>
              </a:defRPr>
            </a:lvl1pPr>
            <a:lvl2pPr marL="750888" indent="-276225" algn="l" defTabSz="457200" rtl="0" eaLnBrk="1" fontAlgn="base" hangingPunct="1">
              <a:lnSpc>
                <a:spcPts val="2200"/>
              </a:lnSpc>
              <a:spcBef>
                <a:spcPts val="432"/>
              </a:spcBef>
              <a:spcAft>
                <a:spcPct val="0"/>
              </a:spcAft>
              <a:buClr>
                <a:srgbClr val="003366"/>
              </a:buClr>
              <a:buSzPct val="80000"/>
              <a:buFont typeface="Lucida Grande" charset="0"/>
              <a:buChar char="●"/>
              <a:defRPr kern="1200">
                <a:solidFill>
                  <a:schemeClr val="tx1"/>
                </a:solidFill>
                <a:latin typeface="Arial" pitchFamily="34" charset="0"/>
                <a:ea typeface="ＭＳ Ｐゴシック" charset="0"/>
                <a:cs typeface="Arial" pitchFamily="34" charset="0"/>
              </a:defRPr>
            </a:lvl2pPr>
            <a:lvl3pPr marL="12017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3pPr>
            <a:lvl4pPr marL="14430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4pPr>
            <a:lvl5pPr marL="1655763"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US" sz="2400" dirty="0" smtClean="0"/>
              <a:t>CRAU: Compositional System-Level Reliability Analysis in the Presence of Uncertainties</a:t>
            </a:r>
            <a:endParaRPr lang="de-DE" sz="2400" dirty="0"/>
          </a:p>
        </p:txBody>
      </p:sp>
      <p:grpSp>
        <p:nvGrpSpPr>
          <p:cNvPr id="8" name="Group 7"/>
          <p:cNvGrpSpPr/>
          <p:nvPr/>
        </p:nvGrpSpPr>
        <p:grpSpPr>
          <a:xfrm>
            <a:off x="4630360" y="1951388"/>
            <a:ext cx="1201304" cy="874820"/>
            <a:chOff x="5903753" y="1777360"/>
            <a:chExt cx="1201304" cy="874820"/>
          </a:xfrm>
        </p:grpSpPr>
        <p:cxnSp>
          <p:nvCxnSpPr>
            <p:cNvPr id="242" name="Gerade Verbindung mit Pfeil 89"/>
            <p:cNvCxnSpPr/>
            <p:nvPr/>
          </p:nvCxnSpPr>
          <p:spPr bwMode="auto">
            <a:xfrm rot="16200000" flipH="1">
              <a:off x="6260075" y="1892343"/>
              <a:ext cx="233848" cy="311430"/>
            </a:xfrm>
            <a:prstGeom prst="straightConnector1">
              <a:avLst/>
            </a:prstGeom>
            <a:noFill/>
            <a:ln w="3175" cap="flat" cmpd="sng" algn="ctr">
              <a:solidFill>
                <a:srgbClr val="FF9933"/>
              </a:solidFill>
              <a:prstDash val="solid"/>
              <a:headEnd type="none" w="med" len="med"/>
              <a:tailEnd type="none" w="med" len="med"/>
            </a:ln>
            <a:effectLst/>
          </p:spPr>
        </p:cxnSp>
        <p:cxnSp>
          <p:nvCxnSpPr>
            <p:cNvPr id="243" name="Gerade Verbindung mit Pfeil 92"/>
            <p:cNvCxnSpPr>
              <a:endCxn id="254" idx="0"/>
            </p:cNvCxnSpPr>
            <p:nvPr/>
          </p:nvCxnSpPr>
          <p:spPr bwMode="auto">
            <a:xfrm flipH="1">
              <a:off x="6079723" y="1931135"/>
              <a:ext cx="113249" cy="572852"/>
            </a:xfrm>
            <a:prstGeom prst="straightConnector1">
              <a:avLst/>
            </a:prstGeom>
            <a:noFill/>
            <a:ln w="3175" cap="flat" cmpd="sng" algn="ctr">
              <a:solidFill>
                <a:srgbClr val="FF9933"/>
              </a:solidFill>
              <a:prstDash val="sysDot"/>
              <a:headEnd type="none" w="med" len="med"/>
              <a:tailEnd type="none" w="med" len="med"/>
            </a:ln>
            <a:effectLst/>
          </p:spPr>
        </p:cxnSp>
        <p:cxnSp>
          <p:nvCxnSpPr>
            <p:cNvPr id="244" name="Gerade Verbindung mit Pfeil 95"/>
            <p:cNvCxnSpPr>
              <a:endCxn id="254" idx="0"/>
            </p:cNvCxnSpPr>
            <p:nvPr/>
          </p:nvCxnSpPr>
          <p:spPr bwMode="auto">
            <a:xfrm flipH="1">
              <a:off x="6079723" y="2179723"/>
              <a:ext cx="452991" cy="324264"/>
            </a:xfrm>
            <a:prstGeom prst="straightConnector1">
              <a:avLst/>
            </a:prstGeom>
            <a:noFill/>
            <a:ln w="3175" cap="flat" cmpd="sng" algn="ctr">
              <a:solidFill>
                <a:srgbClr val="FF9933"/>
              </a:solidFill>
              <a:prstDash val="sysDot"/>
              <a:headEnd type="none" w="med" len="med"/>
              <a:tailEnd type="none" w="med" len="med"/>
            </a:ln>
            <a:effectLst/>
          </p:spPr>
        </p:cxnSp>
        <p:cxnSp>
          <p:nvCxnSpPr>
            <p:cNvPr id="247" name="Gerade Verbindung mit Pfeil 104"/>
            <p:cNvCxnSpPr>
              <a:endCxn id="255" idx="0"/>
            </p:cNvCxnSpPr>
            <p:nvPr/>
          </p:nvCxnSpPr>
          <p:spPr bwMode="auto">
            <a:xfrm>
              <a:off x="6561025" y="2180571"/>
              <a:ext cx="374161" cy="332412"/>
            </a:xfrm>
            <a:prstGeom prst="straightConnector1">
              <a:avLst/>
            </a:prstGeom>
            <a:noFill/>
            <a:ln w="3175" cap="flat" cmpd="sng" algn="ctr">
              <a:solidFill>
                <a:srgbClr val="FF9933"/>
              </a:solidFill>
              <a:prstDash val="solid"/>
              <a:headEnd type="none" w="med" len="med"/>
              <a:tailEnd type="none" w="med" len="med"/>
            </a:ln>
            <a:effectLst/>
          </p:spPr>
        </p:cxnSp>
        <p:sp>
          <p:nvSpPr>
            <p:cNvPr id="251" name="Abgerundetes Rechteck 117"/>
            <p:cNvSpPr/>
            <p:nvPr/>
          </p:nvSpPr>
          <p:spPr bwMode="auto">
            <a:xfrm>
              <a:off x="6237394" y="2103734"/>
              <a:ext cx="606751" cy="208504"/>
            </a:xfrm>
            <a:prstGeom prst="roundRect">
              <a:avLst>
                <a:gd name="adj" fmla="val 50000"/>
              </a:avLst>
            </a:prstGeom>
            <a:gradFill rotWithShape="1">
              <a:gsLst>
                <a:gs pos="0">
                  <a:srgbClr val="FFCC00"/>
                </a:gs>
                <a:gs pos="35000">
                  <a:srgbClr val="FFCC00"/>
                </a:gs>
                <a:gs pos="100000">
                  <a:srgbClr val="FFFF99"/>
                </a:gs>
              </a:gsLst>
              <a:lin ang="16200000" scaled="1"/>
            </a:gradFill>
            <a:ln w="3175" cap="flat" cmpd="sng" algn="ctr">
              <a:solidFill>
                <a:srgbClr val="FF9933"/>
              </a:solidFill>
              <a:prstDash val="solid"/>
              <a:headEnd type="none" w="sm" len="sm"/>
              <a:tailEnd type="stealth" w="med" len="lg"/>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Arial" pitchFamily="34" charset="0"/>
                  <a:cs typeface="Arial" pitchFamily="34" charset="0"/>
                </a:rPr>
                <a:t>proc. 2</a:t>
              </a:r>
              <a:endParaRPr kumimoji="0" lang="en-US" sz="900" b="0" i="0" u="none" strike="noStrike" kern="0" cap="none" spc="0" normalizeH="0" baseline="-25000" noProof="0" dirty="0">
                <a:ln>
                  <a:noFill/>
                </a:ln>
                <a:solidFill>
                  <a:srgbClr val="000000"/>
                </a:solidFill>
                <a:effectLst/>
                <a:uLnTx/>
                <a:uFillTx/>
                <a:latin typeface="Arial" pitchFamily="34" charset="0"/>
                <a:cs typeface="Arial" pitchFamily="34" charset="0"/>
              </a:endParaRPr>
            </a:p>
          </p:txBody>
        </p:sp>
        <p:sp>
          <p:nvSpPr>
            <p:cNvPr id="254" name="Abgerundetes Rechteck 126"/>
            <p:cNvSpPr/>
            <p:nvPr/>
          </p:nvSpPr>
          <p:spPr bwMode="auto">
            <a:xfrm>
              <a:off x="5909852" y="2503987"/>
              <a:ext cx="339742" cy="139197"/>
            </a:xfrm>
            <a:prstGeom prst="roundRect">
              <a:avLst>
                <a:gd name="adj" fmla="val 0"/>
              </a:avLst>
            </a:prstGeom>
            <a:gradFill rotWithShape="1">
              <a:gsLst>
                <a:gs pos="0">
                  <a:srgbClr val="FFCC00"/>
                </a:gs>
                <a:gs pos="35000">
                  <a:srgbClr val="FFCC00"/>
                </a:gs>
                <a:gs pos="100000">
                  <a:srgbClr val="FFFF99"/>
                </a:gs>
              </a:gsLst>
              <a:lin ang="16200000" scaled="1"/>
            </a:gradFill>
            <a:ln w="3175" cap="flat" cmpd="sng" algn="ctr">
              <a:solidFill>
                <a:srgbClr val="FF9933"/>
              </a:solidFill>
              <a:prstDash val="solid"/>
              <a:headEnd type="none" w="sm" len="sm"/>
              <a:tailEnd type="stealth" w="med" len="lg"/>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Arial" pitchFamily="34" charset="0"/>
                  <a:cs typeface="Arial" pitchFamily="34" charset="0"/>
                </a:rPr>
                <a:t>0</a:t>
              </a:r>
              <a:endParaRPr kumimoji="0" lang="en-US" sz="900" b="0" i="0" u="none" strike="noStrike" kern="0" cap="none" spc="0" normalizeH="0" baseline="-25000" noProof="0" dirty="0">
                <a:ln>
                  <a:noFill/>
                </a:ln>
                <a:solidFill>
                  <a:srgbClr val="000000"/>
                </a:solidFill>
                <a:effectLst/>
                <a:uLnTx/>
                <a:uFillTx/>
                <a:latin typeface="Arial" pitchFamily="34" charset="0"/>
                <a:cs typeface="Arial" pitchFamily="34" charset="0"/>
              </a:endParaRPr>
            </a:p>
          </p:txBody>
        </p:sp>
        <p:sp>
          <p:nvSpPr>
            <p:cNvPr id="255" name="Abgerundetes Rechteck 130"/>
            <p:cNvSpPr/>
            <p:nvPr/>
          </p:nvSpPr>
          <p:spPr bwMode="auto">
            <a:xfrm>
              <a:off x="6765315" y="2512983"/>
              <a:ext cx="339742" cy="139197"/>
            </a:xfrm>
            <a:prstGeom prst="roundRect">
              <a:avLst>
                <a:gd name="adj" fmla="val 0"/>
              </a:avLst>
            </a:prstGeom>
            <a:gradFill rotWithShape="1">
              <a:gsLst>
                <a:gs pos="0">
                  <a:srgbClr val="FFCC00"/>
                </a:gs>
                <a:gs pos="35000">
                  <a:srgbClr val="FFCC00"/>
                </a:gs>
                <a:gs pos="100000">
                  <a:srgbClr val="FFFF99"/>
                </a:gs>
              </a:gsLst>
              <a:lin ang="16200000" scaled="1"/>
            </a:gradFill>
            <a:ln w="3175" cap="flat" cmpd="sng" algn="ctr">
              <a:solidFill>
                <a:srgbClr val="FF9933"/>
              </a:solidFill>
              <a:prstDash val="solid"/>
              <a:headEnd type="none" w="sm" len="sm"/>
              <a:tailEnd type="stealth" w="med" len="lg"/>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Arial" pitchFamily="34" charset="0"/>
                  <a:cs typeface="Arial" pitchFamily="34" charset="0"/>
                </a:rPr>
                <a:t>1</a:t>
              </a:r>
              <a:endParaRPr kumimoji="0" lang="en-US" sz="900" b="0" i="0" u="none" strike="noStrike" kern="0" cap="none" spc="0" normalizeH="0" baseline="-25000" noProof="0" dirty="0">
                <a:ln>
                  <a:noFill/>
                </a:ln>
                <a:solidFill>
                  <a:srgbClr val="000000"/>
                </a:solidFill>
                <a:effectLst/>
                <a:uLnTx/>
                <a:uFillTx/>
                <a:latin typeface="Arial" pitchFamily="34" charset="0"/>
                <a:cs typeface="Arial" pitchFamily="34" charset="0"/>
              </a:endParaRPr>
            </a:p>
          </p:txBody>
        </p:sp>
        <p:sp>
          <p:nvSpPr>
            <p:cNvPr id="161" name="Abgerundetes Rechteck 117"/>
            <p:cNvSpPr/>
            <p:nvPr/>
          </p:nvSpPr>
          <p:spPr bwMode="auto">
            <a:xfrm>
              <a:off x="5903753" y="1777360"/>
              <a:ext cx="606751" cy="208504"/>
            </a:xfrm>
            <a:prstGeom prst="roundRect">
              <a:avLst>
                <a:gd name="adj" fmla="val 50000"/>
              </a:avLst>
            </a:prstGeom>
            <a:gradFill rotWithShape="1">
              <a:gsLst>
                <a:gs pos="0">
                  <a:srgbClr val="FFCC00"/>
                </a:gs>
                <a:gs pos="35000">
                  <a:srgbClr val="FFCC00"/>
                </a:gs>
                <a:gs pos="100000">
                  <a:srgbClr val="FFFF99"/>
                </a:gs>
              </a:gsLst>
              <a:lin ang="16200000" scaled="1"/>
            </a:gradFill>
            <a:ln w="3175" cap="flat" cmpd="sng" algn="ctr">
              <a:solidFill>
                <a:srgbClr val="FF9933"/>
              </a:solidFill>
              <a:prstDash val="solid"/>
              <a:headEnd type="none" w="sm" len="sm"/>
              <a:tailEnd type="stealth" w="med" len="lg"/>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Arial" pitchFamily="34" charset="0"/>
                  <a:cs typeface="Arial" pitchFamily="34" charset="0"/>
                </a:rPr>
                <a:t>proc. 1</a:t>
              </a:r>
              <a:endParaRPr kumimoji="0" lang="en-US" sz="900" b="0" i="0" u="none" strike="noStrike" kern="0" cap="none" spc="0" normalizeH="0" baseline="-25000" noProof="0" dirty="0">
                <a:ln>
                  <a:noFill/>
                </a:ln>
                <a:solidFill>
                  <a:srgbClr val="000000"/>
                </a:solidFill>
                <a:effectLst/>
                <a:uLnTx/>
                <a:uFillTx/>
                <a:latin typeface="Arial" pitchFamily="34" charset="0"/>
                <a:cs typeface="Arial" pitchFamily="34" charset="0"/>
              </a:endParaRPr>
            </a:p>
          </p:txBody>
        </p:sp>
      </p:grpSp>
    </p:spTree>
    <p:extLst>
      <p:ext uri="{BB962C8B-B14F-4D97-AF65-F5344CB8AC3E}">
        <p14:creationId xmlns:p14="http://schemas.microsoft.com/office/powerpoint/2010/main" val="273396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3"/>
                                        </p:tgtEl>
                                        <p:attrNameLst>
                                          <p:attrName>style.visibility</p:attrName>
                                        </p:attrNameLst>
                                      </p:cBhvr>
                                      <p:to>
                                        <p:strVal val="visible"/>
                                      </p:to>
                                    </p:set>
                                    <p:animEffect transition="in" filter="fade">
                                      <p:cBhvr>
                                        <p:cTn id="20" dur="500"/>
                                        <p:tgtEl>
                                          <p:spTgt spid="223"/>
                                        </p:tgtEl>
                                      </p:cBhvr>
                                    </p:animEffect>
                                  </p:childTnLst>
                                </p:cTn>
                              </p:par>
                              <p:par>
                                <p:cTn id="21" presetID="10" presetClass="entr" presetSubtype="0" fill="hold" nodeType="withEffect">
                                  <p:stCondLst>
                                    <p:cond delay="0"/>
                                  </p:stCondLst>
                                  <p:childTnLst>
                                    <p:set>
                                      <p:cBhvr>
                                        <p:cTn id="22" dur="1" fill="hold">
                                          <p:stCondLst>
                                            <p:cond delay="0"/>
                                          </p:stCondLst>
                                        </p:cTn>
                                        <p:tgtEl>
                                          <p:spTgt spid="224"/>
                                        </p:tgtEl>
                                        <p:attrNameLst>
                                          <p:attrName>style.visibility</p:attrName>
                                        </p:attrNameLst>
                                      </p:cBhvr>
                                      <p:to>
                                        <p:strVal val="visible"/>
                                      </p:to>
                                    </p:set>
                                    <p:animEffect transition="in" filter="fade">
                                      <p:cBhvr>
                                        <p:cTn id="23" dur="500"/>
                                        <p:tgtEl>
                                          <p:spTgt spid="2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0"/>
                                        </p:tgtEl>
                                        <p:attrNameLst>
                                          <p:attrName>style.visibility</p:attrName>
                                        </p:attrNameLst>
                                      </p:cBhvr>
                                      <p:to>
                                        <p:strVal val="visible"/>
                                      </p:to>
                                    </p:set>
                                    <p:animEffect transition="in" filter="fade">
                                      <p:cBhvr>
                                        <p:cTn id="28" dur="500"/>
                                        <p:tgtEl>
                                          <p:spTgt spid="150"/>
                                        </p:tgtEl>
                                      </p:cBhvr>
                                    </p:animEffect>
                                  </p:childTnLst>
                                </p:cTn>
                              </p:par>
                              <p:par>
                                <p:cTn id="29" presetID="10" presetClass="entr" presetSubtype="0" fill="hold" nodeType="withEffect">
                                  <p:stCondLst>
                                    <p:cond delay="0"/>
                                  </p:stCondLst>
                                  <p:childTnLst>
                                    <p:set>
                                      <p:cBhvr>
                                        <p:cTn id="30" dur="1" fill="hold">
                                          <p:stCondLst>
                                            <p:cond delay="0"/>
                                          </p:stCondLst>
                                        </p:cTn>
                                        <p:tgtEl>
                                          <p:spTgt spid="151"/>
                                        </p:tgtEl>
                                        <p:attrNameLst>
                                          <p:attrName>style.visibility</p:attrName>
                                        </p:attrNameLst>
                                      </p:cBhvr>
                                      <p:to>
                                        <p:strVal val="visible"/>
                                      </p:to>
                                    </p:set>
                                    <p:animEffect transition="in" filter="fade">
                                      <p:cBhvr>
                                        <p:cTn id="31" dur="500"/>
                                        <p:tgtEl>
                                          <p:spTgt spid="15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3"/>
                                        </p:tgtEl>
                                        <p:attrNameLst>
                                          <p:attrName>style.visibility</p:attrName>
                                        </p:attrNameLst>
                                      </p:cBhvr>
                                      <p:to>
                                        <p:strVal val="visible"/>
                                      </p:to>
                                    </p:set>
                                    <p:animEffect transition="in" filter="fade">
                                      <p:cBhvr>
                                        <p:cTn id="36" dur="500"/>
                                        <p:tgtEl>
                                          <p:spTgt spid="153"/>
                                        </p:tgtEl>
                                      </p:cBhvr>
                                    </p:animEffect>
                                  </p:childTnLst>
                                </p:cTn>
                              </p:par>
                              <p:par>
                                <p:cTn id="37" presetID="10" presetClass="entr" presetSubtype="0" fill="hold" nodeType="withEffect">
                                  <p:stCondLst>
                                    <p:cond delay="0"/>
                                  </p:stCondLst>
                                  <p:childTnLst>
                                    <p:set>
                                      <p:cBhvr>
                                        <p:cTn id="38" dur="1" fill="hold">
                                          <p:stCondLst>
                                            <p:cond delay="0"/>
                                          </p:stCondLst>
                                        </p:cTn>
                                        <p:tgtEl>
                                          <p:spTgt spid="152"/>
                                        </p:tgtEl>
                                        <p:attrNameLst>
                                          <p:attrName>style.visibility</p:attrName>
                                        </p:attrNameLst>
                                      </p:cBhvr>
                                      <p:to>
                                        <p:strVal val="visible"/>
                                      </p:to>
                                    </p:set>
                                    <p:animEffect transition="in" filter="fade">
                                      <p:cBhvr>
                                        <p:cTn id="39" dur="500"/>
                                        <p:tgtEl>
                                          <p:spTgt spid="15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4"/>
                                        </p:tgtEl>
                                        <p:attrNameLst>
                                          <p:attrName>style.visibility</p:attrName>
                                        </p:attrNameLst>
                                      </p:cBhvr>
                                      <p:to>
                                        <p:strVal val="visible"/>
                                      </p:to>
                                    </p:set>
                                    <p:animEffect transition="in" filter="fade">
                                      <p:cBhvr>
                                        <p:cTn id="44"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pPr>
              <a:lnSpc>
                <a:spcPct val="100000"/>
              </a:lnSpc>
              <a:spcBef>
                <a:spcPts val="0"/>
              </a:spcBef>
              <a:spcAft>
                <a:spcPts val="1200"/>
              </a:spcAft>
            </a:pPr>
            <a:r>
              <a:rPr lang="en-US" sz="2800" dirty="0" smtClean="0"/>
              <a:t>References</a:t>
            </a:r>
            <a:endParaRPr lang="en-US"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20</a:t>
            </a:fld>
            <a:endParaRPr lang="en-US" sz="1100" dirty="0">
              <a:latin typeface="Arial" panose="020B0604020202020204" pitchFamily="34" charset="0"/>
              <a:cs typeface="Arial" panose="020B0604020202020204" pitchFamily="34" charset="0"/>
            </a:endParaRPr>
          </a:p>
        </p:txBody>
      </p:sp>
      <p:sp>
        <p:nvSpPr>
          <p:cNvPr id="14" name="Fußzeilenplatzhalter 35"/>
          <p:cNvSpPr txBox="1">
            <a:spLocks/>
          </p:cNvSpPr>
          <p:nvPr/>
        </p:nvSpPr>
        <p:spPr>
          <a:xfrm>
            <a:off x="627062" y="6408738"/>
            <a:ext cx="7185297"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p:sp>
        <p:nvSpPr>
          <p:cNvPr id="10" name="Content Placeholder 4"/>
          <p:cNvSpPr txBox="1">
            <a:spLocks/>
          </p:cNvSpPr>
          <p:nvPr/>
        </p:nvSpPr>
        <p:spPr>
          <a:xfrm>
            <a:off x="571073" y="1225773"/>
            <a:ext cx="8135937" cy="5083547"/>
          </a:xfrm>
          <a:prstGeom prst="rect">
            <a:avLst/>
          </a:prstGeom>
        </p:spPr>
        <p:txBody>
          <a:bodyPr/>
          <a:lstStyle>
            <a:lvl1pPr marL="236538" indent="-276225" algn="l" defTabSz="457200" rtl="0" eaLnBrk="1" fontAlgn="base" hangingPunct="1">
              <a:lnSpc>
                <a:spcPts val="2400"/>
              </a:lnSpc>
              <a:spcBef>
                <a:spcPts val="480"/>
              </a:spcBef>
              <a:spcAft>
                <a:spcPct val="0"/>
              </a:spcAft>
              <a:buClr>
                <a:srgbClr val="003366"/>
              </a:buClr>
              <a:buSzPct val="100000"/>
              <a:buFont typeface="Lucida Grande" charset="0"/>
              <a:buChar char="●"/>
              <a:defRPr sz="2000" kern="1200">
                <a:solidFill>
                  <a:schemeClr val="tx1"/>
                </a:solidFill>
                <a:latin typeface="Arial" pitchFamily="34" charset="0"/>
                <a:ea typeface="ＭＳ Ｐゴシック" charset="0"/>
                <a:cs typeface="Arial" pitchFamily="34" charset="0"/>
              </a:defRPr>
            </a:lvl1pPr>
            <a:lvl2pPr marL="750888" indent="-276225" algn="l" defTabSz="457200" rtl="0" eaLnBrk="1" fontAlgn="base" hangingPunct="1">
              <a:lnSpc>
                <a:spcPts val="2200"/>
              </a:lnSpc>
              <a:spcBef>
                <a:spcPts val="432"/>
              </a:spcBef>
              <a:spcAft>
                <a:spcPct val="0"/>
              </a:spcAft>
              <a:buClr>
                <a:srgbClr val="003366"/>
              </a:buClr>
              <a:buSzPct val="80000"/>
              <a:buFont typeface="Lucida Grande" charset="0"/>
              <a:buChar char="●"/>
              <a:defRPr kern="1200">
                <a:solidFill>
                  <a:schemeClr val="tx1"/>
                </a:solidFill>
                <a:latin typeface="Arial" pitchFamily="34" charset="0"/>
                <a:ea typeface="ＭＳ Ｐゴシック" charset="0"/>
                <a:cs typeface="Arial" pitchFamily="34" charset="0"/>
              </a:defRPr>
            </a:lvl2pPr>
            <a:lvl3pPr marL="12017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3pPr>
            <a:lvl4pPr marL="14430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4pPr>
            <a:lvl5pPr marL="1655763"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0" indent="0">
              <a:spcBef>
                <a:spcPts val="0"/>
              </a:spcBef>
              <a:spcAft>
                <a:spcPts val="600"/>
              </a:spcAft>
              <a:buNone/>
            </a:pPr>
            <a:r>
              <a:rPr lang="en-US" sz="1400" dirty="0"/>
              <a:t>[1] M. Glaß et al., “Cross-Level Compositional Reliability Analysis for Embedded Systems”, SAFECOMP 2012.</a:t>
            </a:r>
          </a:p>
          <a:p>
            <a:pPr marL="0" indent="0">
              <a:spcBef>
                <a:spcPts val="0"/>
              </a:spcBef>
              <a:spcAft>
                <a:spcPts val="600"/>
              </a:spcAft>
              <a:buNone/>
            </a:pPr>
            <a:r>
              <a:rPr lang="en-US" sz="1400" dirty="0"/>
              <a:t>[2] A. </a:t>
            </a:r>
            <a:r>
              <a:rPr lang="en-US" sz="1400" dirty="0" err="1"/>
              <a:t>Herkersdorf</a:t>
            </a:r>
            <a:r>
              <a:rPr lang="en-US" sz="1400" dirty="0"/>
              <a:t> et al</a:t>
            </a:r>
            <a:r>
              <a:rPr lang="de-DE" sz="1400" dirty="0"/>
              <a:t>., “</a:t>
            </a:r>
            <a:r>
              <a:rPr lang="en-US" sz="1400" dirty="0"/>
              <a:t>Cross-layer Dependability Modeling and Abstraction in System on Chip”, SELSE, 2013.</a:t>
            </a:r>
          </a:p>
          <a:p>
            <a:pPr marL="0" indent="0">
              <a:spcBef>
                <a:spcPts val="0"/>
              </a:spcBef>
              <a:spcAft>
                <a:spcPts val="600"/>
              </a:spcAft>
              <a:buNone/>
            </a:pPr>
            <a:r>
              <a:rPr lang="en-US" sz="1400" dirty="0"/>
              <a:t>[3] F. Khosravi et al., </a:t>
            </a:r>
            <a:r>
              <a:rPr lang="de-DE" sz="1400" dirty="0"/>
              <a:t>“</a:t>
            </a:r>
            <a:r>
              <a:rPr lang="en-US" sz="1400" dirty="0"/>
              <a:t>Uncertainty-aware Reliability Analysis and Optimization”, DATE, 2015.</a:t>
            </a:r>
          </a:p>
          <a:p>
            <a:pPr marL="0" indent="0">
              <a:spcBef>
                <a:spcPts val="0"/>
              </a:spcBef>
              <a:spcAft>
                <a:spcPts val="600"/>
              </a:spcAft>
              <a:buNone/>
            </a:pPr>
            <a:r>
              <a:rPr lang="en-US" sz="1400" dirty="0"/>
              <a:t>[4] </a:t>
            </a:r>
            <a:r>
              <a:rPr lang="de-DE" sz="1400" dirty="0"/>
              <a:t>B. </a:t>
            </a:r>
            <a:r>
              <a:rPr lang="de-DE" sz="1400" dirty="0" err="1"/>
              <a:t>Kaczer</a:t>
            </a:r>
            <a:r>
              <a:rPr lang="de-DE" sz="1400" dirty="0"/>
              <a:t> et al., “</a:t>
            </a:r>
            <a:r>
              <a:rPr lang="de-DE" sz="1400" dirty="0" err="1"/>
              <a:t>Atomistic</a:t>
            </a:r>
            <a:r>
              <a:rPr lang="de-DE" sz="1400" dirty="0"/>
              <a:t> Approach </a:t>
            </a:r>
            <a:r>
              <a:rPr lang="de-DE" sz="1400" dirty="0" err="1"/>
              <a:t>to</a:t>
            </a:r>
            <a:r>
              <a:rPr lang="de-DE" sz="1400" dirty="0"/>
              <a:t> </a:t>
            </a:r>
            <a:r>
              <a:rPr lang="de-DE" sz="1400" dirty="0" err="1"/>
              <a:t>Variability</a:t>
            </a:r>
            <a:r>
              <a:rPr lang="de-DE" sz="1400" dirty="0"/>
              <a:t> </a:t>
            </a:r>
            <a:r>
              <a:rPr lang="de-DE" sz="1400" dirty="0" err="1"/>
              <a:t>of</a:t>
            </a:r>
            <a:r>
              <a:rPr lang="de-DE" sz="1400" dirty="0"/>
              <a:t> Bias-</a:t>
            </a:r>
            <a:r>
              <a:rPr lang="de-DE" sz="1400" dirty="0" err="1"/>
              <a:t>Temperature</a:t>
            </a:r>
            <a:r>
              <a:rPr lang="de-DE" sz="1400" dirty="0"/>
              <a:t> </a:t>
            </a:r>
            <a:r>
              <a:rPr lang="de-DE" sz="1400" dirty="0" err="1"/>
              <a:t>Instability</a:t>
            </a:r>
            <a:r>
              <a:rPr lang="de-DE" sz="1400" dirty="0"/>
              <a:t> in Circuit </a:t>
            </a:r>
            <a:r>
              <a:rPr lang="de-DE" sz="1400" dirty="0" err="1"/>
              <a:t>Simulations</a:t>
            </a:r>
            <a:r>
              <a:rPr lang="de-DE" sz="1400" dirty="0"/>
              <a:t>”, IRPS, 2011.</a:t>
            </a:r>
          </a:p>
          <a:p>
            <a:pPr marL="0" indent="0">
              <a:spcBef>
                <a:spcPts val="0"/>
              </a:spcBef>
              <a:spcAft>
                <a:spcPts val="600"/>
              </a:spcAft>
              <a:buNone/>
            </a:pPr>
            <a:r>
              <a:rPr lang="en-US" sz="1400" dirty="0"/>
              <a:t>[5] </a:t>
            </a:r>
            <a:r>
              <a:rPr lang="de-DE" sz="1400" dirty="0"/>
              <a:t>L. Thiele et al., “R</a:t>
            </a:r>
            <a:r>
              <a:rPr lang="en-US" sz="1400" dirty="0" err="1"/>
              <a:t>eal</a:t>
            </a:r>
            <a:r>
              <a:rPr lang="en-US" sz="1400" dirty="0"/>
              <a:t>-time Calculus for Scheduling Hard Real-time Systems</a:t>
            </a:r>
            <a:r>
              <a:rPr lang="de-DE" sz="1400" dirty="0"/>
              <a:t>”, ISCAS, 2000.</a:t>
            </a:r>
          </a:p>
          <a:p>
            <a:pPr marL="0" indent="0">
              <a:spcBef>
                <a:spcPts val="0"/>
              </a:spcBef>
              <a:spcAft>
                <a:spcPts val="600"/>
              </a:spcAft>
              <a:buNone/>
            </a:pPr>
            <a:r>
              <a:rPr lang="en-US" sz="1400" dirty="0"/>
              <a:t>[6] </a:t>
            </a:r>
            <a:r>
              <a:rPr lang="de-DE" sz="1400" dirty="0"/>
              <a:t>W. Huang et al., “</a:t>
            </a:r>
            <a:r>
              <a:rPr lang="en-US" sz="1400" dirty="0"/>
              <a:t>Hotspot: A Compact Thermal Modeling Methodology for Early-stage VLSI Design</a:t>
            </a:r>
            <a:r>
              <a:rPr lang="de-DE" sz="1400" dirty="0"/>
              <a:t>”, TVLSI, 2006.</a:t>
            </a:r>
          </a:p>
          <a:p>
            <a:pPr marL="0" indent="0">
              <a:spcBef>
                <a:spcPts val="0"/>
              </a:spcBef>
              <a:spcAft>
                <a:spcPts val="600"/>
              </a:spcAft>
              <a:buNone/>
            </a:pPr>
            <a:r>
              <a:rPr lang="de-DE" sz="1400" dirty="0"/>
              <a:t>[7] M. </a:t>
            </a:r>
            <a:r>
              <a:rPr lang="de-DE" sz="1400" dirty="0" err="1"/>
              <a:t>Lukasiewycz</a:t>
            </a:r>
            <a:r>
              <a:rPr lang="de-DE" sz="1400" dirty="0"/>
              <a:t> et al., “</a:t>
            </a:r>
            <a:r>
              <a:rPr lang="en-US" sz="1400" dirty="0"/>
              <a:t>Opt4J: A Modular Framework for Meta-heuristic Optimization</a:t>
            </a:r>
            <a:r>
              <a:rPr lang="de-DE" sz="1400" dirty="0"/>
              <a:t>”, GECCO, 2011.</a:t>
            </a:r>
          </a:p>
          <a:p>
            <a:pPr marL="0" indent="0">
              <a:spcBef>
                <a:spcPts val="0"/>
              </a:spcBef>
              <a:spcAft>
                <a:spcPts val="600"/>
              </a:spcAft>
              <a:buNone/>
            </a:pPr>
            <a:r>
              <a:rPr lang="de-DE" sz="1400" dirty="0"/>
              <a:t>[8] K. Deb et al., “A Fast </a:t>
            </a:r>
            <a:r>
              <a:rPr lang="de-DE" sz="1400" dirty="0" err="1"/>
              <a:t>Elitist</a:t>
            </a:r>
            <a:r>
              <a:rPr lang="de-DE" sz="1400" dirty="0"/>
              <a:t> Non-</a:t>
            </a:r>
            <a:r>
              <a:rPr lang="de-DE" sz="1400" dirty="0" err="1"/>
              <a:t>dominated</a:t>
            </a:r>
            <a:r>
              <a:rPr lang="de-DE" sz="1400" dirty="0"/>
              <a:t> </a:t>
            </a:r>
            <a:r>
              <a:rPr lang="de-DE" sz="1400" dirty="0" err="1"/>
              <a:t>Sorting</a:t>
            </a:r>
            <a:r>
              <a:rPr lang="de-DE" sz="1400" dirty="0"/>
              <a:t> </a:t>
            </a:r>
            <a:r>
              <a:rPr lang="de-DE" sz="1400" dirty="0" err="1"/>
              <a:t>Genetic</a:t>
            </a:r>
            <a:r>
              <a:rPr lang="de-DE" sz="1400" dirty="0"/>
              <a:t> </a:t>
            </a:r>
            <a:r>
              <a:rPr lang="de-DE" sz="1400" dirty="0" err="1"/>
              <a:t>Algorithm</a:t>
            </a:r>
            <a:r>
              <a:rPr lang="de-DE" sz="1400" dirty="0"/>
              <a:t> </a:t>
            </a:r>
            <a:r>
              <a:rPr lang="de-DE" sz="1400" dirty="0" err="1"/>
              <a:t>for</a:t>
            </a:r>
            <a:r>
              <a:rPr lang="de-DE" sz="1400" dirty="0"/>
              <a:t> Multi-</a:t>
            </a:r>
            <a:r>
              <a:rPr lang="de-DE" sz="1400" dirty="0" err="1"/>
              <a:t>objective</a:t>
            </a:r>
            <a:r>
              <a:rPr lang="de-DE" sz="1400" dirty="0"/>
              <a:t> </a:t>
            </a:r>
            <a:r>
              <a:rPr lang="de-DE" sz="1400" dirty="0" err="1"/>
              <a:t>Optimization</a:t>
            </a:r>
            <a:r>
              <a:rPr lang="de-DE" sz="1400" dirty="0"/>
              <a:t>: NSGA-II”, PPSN, 2000.</a:t>
            </a:r>
            <a:endParaRPr lang="en-US" sz="1600" dirty="0"/>
          </a:p>
        </p:txBody>
      </p:sp>
    </p:spTree>
    <p:extLst>
      <p:ext uri="{BB962C8B-B14F-4D97-AF65-F5344CB8AC3E}">
        <p14:creationId xmlns:p14="http://schemas.microsoft.com/office/powerpoint/2010/main" val="458075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26400" y="2817032"/>
            <a:ext cx="8136000" cy="900000"/>
          </a:xfrm>
        </p:spPr>
        <p:txBody>
          <a:bodyPr>
            <a:normAutofit/>
          </a:bodyPr>
          <a:lstStyle/>
          <a:p>
            <a:pPr lvl="0"/>
            <a:r>
              <a:rPr lang="en-US" dirty="0" smtClean="0"/>
              <a:t>Thanks for your attention!</a:t>
            </a:r>
            <a:br>
              <a:rPr lang="en-US" dirty="0" smtClean="0"/>
            </a:br>
            <a:r>
              <a:rPr lang="en-US" dirty="0" smtClean="0"/>
              <a:t>Questions?</a:t>
            </a:r>
            <a:endParaRPr lang="en-US" dirty="0"/>
          </a:p>
        </p:txBody>
      </p:sp>
      <p:sp>
        <p:nvSpPr>
          <p:cNvPr id="7" name="Titel 4"/>
          <p:cNvSpPr txBox="1">
            <a:spLocks/>
          </p:cNvSpPr>
          <p:nvPr/>
        </p:nvSpPr>
        <p:spPr bwMode="auto">
          <a:xfrm>
            <a:off x="626400" y="4365104"/>
            <a:ext cx="8136000" cy="2160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defTabSz="457200" rtl="0" eaLnBrk="1" fontAlgn="base" hangingPunct="1">
              <a:lnSpc>
                <a:spcPts val="3400"/>
              </a:lnSpc>
              <a:spcBef>
                <a:spcPct val="0"/>
              </a:spcBef>
              <a:spcAft>
                <a:spcPct val="0"/>
              </a:spcAft>
              <a:defRPr sz="2800" b="1" kern="1200" cap="none">
                <a:solidFill>
                  <a:srgbClr val="003366"/>
                </a:solidFill>
                <a:latin typeface="Arial" pitchFamily="34" charset="0"/>
                <a:ea typeface="ＭＳ Ｐゴシック" charset="0"/>
                <a:cs typeface="Arial" pitchFamily="34" charset="0"/>
              </a:defRPr>
            </a:lvl1pPr>
            <a:lvl2pPr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2pPr>
            <a:lvl3pPr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3pPr>
            <a:lvl4pPr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4pPr>
            <a:lvl5pPr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5pPr>
            <a:lvl6pPr marL="457200"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6pPr>
            <a:lvl7pPr marL="914400"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7pPr>
            <a:lvl8pPr marL="1371600"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8pPr>
            <a:lvl9pPr marL="1828800" algn="l" defTabSz="457200" rtl="0" eaLnBrk="1" fontAlgn="base" hangingPunct="1">
              <a:lnSpc>
                <a:spcPts val="2800"/>
              </a:lnSpc>
              <a:spcBef>
                <a:spcPct val="0"/>
              </a:spcBef>
              <a:spcAft>
                <a:spcPct val="0"/>
              </a:spcAft>
              <a:defRPr sz="2400" b="1">
                <a:solidFill>
                  <a:srgbClr val="003366"/>
                </a:solidFill>
                <a:latin typeface="Helvetica Neue" charset="0"/>
                <a:ea typeface="ＭＳ Ｐゴシック" charset="0"/>
                <a:cs typeface="ＭＳ Ｐゴシック" charset="0"/>
              </a:defRPr>
            </a:lvl9pPr>
          </a:lstStyle>
          <a:p>
            <a:pPr lvl="0" defTabSz="914400">
              <a:lnSpc>
                <a:spcPct val="100000"/>
              </a:lnSpc>
            </a:pPr>
            <a:r>
              <a:rPr lang="en-US" dirty="0">
                <a:solidFill>
                  <a:prstClr val="black"/>
                </a:solidFill>
                <a:latin typeface="Arial" charset="0"/>
                <a:ea typeface="+mn-ea"/>
                <a:cs typeface="+mn-cs"/>
              </a:rPr>
              <a:t>Current Application and Future Perspectives of RAP </a:t>
            </a:r>
            <a:r>
              <a:rPr lang="en-US" dirty="0" smtClean="0">
                <a:solidFill>
                  <a:prstClr val="black"/>
                </a:solidFill>
                <a:latin typeface="Arial" charset="0"/>
                <a:ea typeface="+mn-ea"/>
                <a:cs typeface="+mn-cs"/>
              </a:rPr>
              <a:t>in CRAU</a:t>
            </a:r>
          </a:p>
          <a:p>
            <a:pPr lvl="0" defTabSz="914400">
              <a:lnSpc>
                <a:spcPct val="100000"/>
              </a:lnSpc>
            </a:pPr>
            <a:r>
              <a:rPr lang="en-US" sz="1800" b="0" dirty="0">
                <a:solidFill>
                  <a:prstClr val="black"/>
                </a:solidFill>
                <a:latin typeface="Arial" charset="0"/>
                <a:ea typeface="+mn-ea"/>
                <a:cs typeface="+mn-cs"/>
              </a:rPr>
              <a:t>PIs: Michael Glaß, Jürgen Teich</a:t>
            </a:r>
          </a:p>
          <a:p>
            <a:pPr lvl="0" defTabSz="914400">
              <a:lnSpc>
                <a:spcPct val="100000"/>
              </a:lnSpc>
            </a:pPr>
            <a:r>
              <a:rPr lang="en-US" sz="1800" b="0" dirty="0">
                <a:solidFill>
                  <a:prstClr val="black"/>
                </a:solidFill>
                <a:latin typeface="Arial" charset="0"/>
                <a:ea typeface="+mn-ea"/>
                <a:cs typeface="+mn-cs"/>
              </a:rPr>
              <a:t>RAs: </a:t>
            </a:r>
            <a:r>
              <a:rPr lang="en-US" sz="1800" b="0" dirty="0" err="1">
                <a:solidFill>
                  <a:prstClr val="black"/>
                </a:solidFill>
                <a:latin typeface="Arial" charset="0"/>
                <a:ea typeface="+mn-ea"/>
                <a:cs typeface="+mn-cs"/>
              </a:rPr>
              <a:t>Hananeh</a:t>
            </a:r>
            <a:r>
              <a:rPr lang="en-US" sz="1800" b="0" dirty="0">
                <a:solidFill>
                  <a:prstClr val="black"/>
                </a:solidFill>
                <a:latin typeface="Arial" charset="0"/>
                <a:ea typeface="+mn-ea"/>
                <a:cs typeface="+mn-cs"/>
              </a:rPr>
              <a:t> </a:t>
            </a:r>
            <a:r>
              <a:rPr lang="en-US" sz="1800" b="0" dirty="0" err="1">
                <a:solidFill>
                  <a:prstClr val="black"/>
                </a:solidFill>
                <a:latin typeface="Arial" charset="0"/>
                <a:ea typeface="+mn-ea"/>
                <a:cs typeface="+mn-cs"/>
              </a:rPr>
              <a:t>Aliee</a:t>
            </a:r>
            <a:r>
              <a:rPr lang="en-US" sz="1800" b="0" dirty="0">
                <a:solidFill>
                  <a:prstClr val="black"/>
                </a:solidFill>
                <a:latin typeface="Arial" charset="0"/>
                <a:ea typeface="+mn-ea"/>
                <a:cs typeface="+mn-cs"/>
              </a:rPr>
              <a:t>, </a:t>
            </a:r>
            <a:r>
              <a:rPr lang="en-US" sz="1800" b="0" u="sng" dirty="0">
                <a:solidFill>
                  <a:prstClr val="black"/>
                </a:solidFill>
                <a:latin typeface="Arial" charset="0"/>
                <a:ea typeface="+mn-ea"/>
                <a:cs typeface="+mn-cs"/>
              </a:rPr>
              <a:t>Faramarz Khosravi</a:t>
            </a:r>
            <a:r>
              <a:rPr lang="en-US" sz="1600" b="0" dirty="0">
                <a:solidFill>
                  <a:prstClr val="black"/>
                </a:solidFill>
                <a:latin typeface="Arial" charset="0"/>
                <a:ea typeface="+mn-ea"/>
                <a:cs typeface="+mn-cs"/>
              </a:rPr>
              <a:t/>
            </a:r>
            <a:br>
              <a:rPr lang="en-US" sz="1600" b="0" dirty="0">
                <a:solidFill>
                  <a:prstClr val="black"/>
                </a:solidFill>
                <a:latin typeface="Arial" charset="0"/>
                <a:ea typeface="+mn-ea"/>
                <a:cs typeface="+mn-cs"/>
              </a:rPr>
            </a:br>
            <a:r>
              <a:rPr lang="en-US" sz="1400" b="0" dirty="0">
                <a:solidFill>
                  <a:prstClr val="black"/>
                </a:solidFill>
                <a:latin typeface="Arial" charset="0"/>
                <a:ea typeface="+mn-ea"/>
                <a:cs typeface="+mn-cs"/>
              </a:rPr>
              <a:t>Hardware/Software Co-Design</a:t>
            </a:r>
            <a:br>
              <a:rPr lang="en-US" sz="1400" b="0" dirty="0">
                <a:solidFill>
                  <a:prstClr val="black"/>
                </a:solidFill>
                <a:latin typeface="Arial" charset="0"/>
                <a:ea typeface="+mn-ea"/>
                <a:cs typeface="+mn-cs"/>
              </a:rPr>
            </a:br>
            <a:r>
              <a:rPr lang="de-DE" sz="1400" b="0" dirty="0" smtClean="0">
                <a:solidFill>
                  <a:prstClr val="black"/>
                </a:solidFill>
                <a:latin typeface="Arial" charset="0"/>
                <a:ea typeface="+mn-ea"/>
                <a:cs typeface="+mn-cs"/>
              </a:rPr>
              <a:t>Friedrich-Alexander-Universität</a:t>
            </a:r>
            <a:r>
              <a:rPr lang="en-US" sz="1400" b="0" dirty="0" smtClean="0">
                <a:solidFill>
                  <a:prstClr val="black"/>
                </a:solidFill>
                <a:latin typeface="Arial" charset="0"/>
                <a:ea typeface="+mn-ea"/>
                <a:cs typeface="+mn-cs"/>
              </a:rPr>
              <a:t> </a:t>
            </a:r>
            <a:r>
              <a:rPr lang="en-US" sz="1400" b="0" dirty="0">
                <a:solidFill>
                  <a:prstClr val="black"/>
                </a:solidFill>
                <a:latin typeface="Arial" charset="0"/>
                <a:ea typeface="+mn-ea"/>
                <a:cs typeface="+mn-cs"/>
              </a:rPr>
              <a:t>Erlangen-Nürnberg (FAU), Germany</a:t>
            </a:r>
            <a:br>
              <a:rPr lang="en-US" sz="1400" b="0" dirty="0">
                <a:solidFill>
                  <a:prstClr val="black"/>
                </a:solidFill>
                <a:latin typeface="Arial" charset="0"/>
                <a:ea typeface="+mn-ea"/>
                <a:cs typeface="+mn-cs"/>
              </a:rPr>
            </a:br>
            <a:r>
              <a:rPr lang="en-US" sz="1400" b="0" dirty="0" smtClean="0">
                <a:solidFill>
                  <a:prstClr val="black"/>
                </a:solidFill>
                <a:latin typeface="Arial" charset="0"/>
                <a:ea typeface="+mn-ea"/>
                <a:cs typeface="+mn-cs"/>
              </a:rPr>
              <a:t>faramarz.khosravi@fau.de</a:t>
            </a:r>
            <a:endParaRPr lang="en-US" sz="1400" b="0" dirty="0">
              <a:solidFill>
                <a:prstClr val="black"/>
              </a:solidFill>
              <a:latin typeface="Arial" charset="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r>
              <a:rPr lang="en-US" sz="2800" dirty="0" smtClean="0"/>
              <a:t>Review: RAP Model</a:t>
            </a:r>
            <a:endParaRPr lang="de-DE"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3</a:t>
            </a:fld>
            <a:endParaRPr lang="en-US" sz="1100" dirty="0">
              <a:latin typeface="Arial" panose="020B0604020202020204" pitchFamily="34" charset="0"/>
              <a:cs typeface="Arial" panose="020B0604020202020204" pitchFamily="34" charset="0"/>
            </a:endParaRPr>
          </a:p>
        </p:txBody>
      </p:sp>
      <p:sp>
        <p:nvSpPr>
          <p:cNvPr id="14" name="Fußzeilenplatzhalter 35"/>
          <p:cNvSpPr txBox="1">
            <a:spLocks/>
          </p:cNvSpPr>
          <p:nvPr/>
        </p:nvSpPr>
        <p:spPr>
          <a:xfrm>
            <a:off x="627062" y="6408738"/>
            <a:ext cx="7185297"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p:sp>
        <p:nvSpPr>
          <p:cNvPr id="10" name="Content Placeholder 4"/>
          <p:cNvSpPr txBox="1">
            <a:spLocks/>
          </p:cNvSpPr>
          <p:nvPr/>
        </p:nvSpPr>
        <p:spPr>
          <a:xfrm>
            <a:off x="571073" y="1225773"/>
            <a:ext cx="8135937" cy="4435475"/>
          </a:xfrm>
          <a:prstGeom prst="rect">
            <a:avLst/>
          </a:prstGeom>
        </p:spPr>
        <p:txBody>
          <a:bodyPr/>
          <a:lstStyle>
            <a:lvl1pPr marL="236538" indent="-276225" algn="l" defTabSz="457200" rtl="0" eaLnBrk="1" fontAlgn="base" hangingPunct="1">
              <a:lnSpc>
                <a:spcPts val="2400"/>
              </a:lnSpc>
              <a:spcBef>
                <a:spcPts val="480"/>
              </a:spcBef>
              <a:spcAft>
                <a:spcPct val="0"/>
              </a:spcAft>
              <a:buClr>
                <a:srgbClr val="003366"/>
              </a:buClr>
              <a:buSzPct val="100000"/>
              <a:buFont typeface="Lucida Grande" charset="0"/>
              <a:buChar char="●"/>
              <a:defRPr sz="2000" kern="1200">
                <a:solidFill>
                  <a:schemeClr val="tx1"/>
                </a:solidFill>
                <a:latin typeface="Arial" pitchFamily="34" charset="0"/>
                <a:ea typeface="ＭＳ Ｐゴシック" charset="0"/>
                <a:cs typeface="Arial" pitchFamily="34" charset="0"/>
              </a:defRPr>
            </a:lvl1pPr>
            <a:lvl2pPr marL="750888" indent="-276225" algn="l" defTabSz="457200" rtl="0" eaLnBrk="1" fontAlgn="base" hangingPunct="1">
              <a:lnSpc>
                <a:spcPts val="2200"/>
              </a:lnSpc>
              <a:spcBef>
                <a:spcPts val="432"/>
              </a:spcBef>
              <a:spcAft>
                <a:spcPct val="0"/>
              </a:spcAft>
              <a:buClr>
                <a:srgbClr val="003366"/>
              </a:buClr>
              <a:buSzPct val="80000"/>
              <a:buFont typeface="Lucida Grande" charset="0"/>
              <a:buChar char="●"/>
              <a:defRPr kern="1200">
                <a:solidFill>
                  <a:schemeClr val="tx1"/>
                </a:solidFill>
                <a:latin typeface="Arial" pitchFamily="34" charset="0"/>
                <a:ea typeface="ＭＳ Ｐゴシック" charset="0"/>
                <a:cs typeface="Arial" pitchFamily="34" charset="0"/>
              </a:defRPr>
            </a:lvl2pPr>
            <a:lvl3pPr marL="12017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3pPr>
            <a:lvl4pPr marL="14430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4pPr>
            <a:lvl5pPr marL="1655763"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spcBef>
                <a:spcPts val="0"/>
              </a:spcBef>
              <a:spcAft>
                <a:spcPts val="1200"/>
              </a:spcAft>
            </a:pPr>
            <a:r>
              <a:rPr lang="en-US" sz="2400" dirty="0"/>
              <a:t>Resilience Articulation Point (RAP) provides a </a:t>
            </a:r>
            <a:r>
              <a:rPr lang="en-US" sz="2400" dirty="0" smtClean="0"/>
              <a:t>model for probabilistic </a:t>
            </a:r>
            <a:r>
              <a:rPr lang="en-US" sz="2400" dirty="0"/>
              <a:t>fault abstraction and error </a:t>
            </a:r>
            <a:r>
              <a:rPr lang="en-US" sz="2400" dirty="0" smtClean="0"/>
              <a:t>propagation.</a:t>
            </a:r>
            <a:endParaRPr lang="en-US" sz="2400" dirty="0"/>
          </a:p>
          <a:p>
            <a:r>
              <a:rPr lang="en-US" sz="2400" dirty="0"/>
              <a:t>All physically induced faults </a:t>
            </a:r>
            <a:r>
              <a:rPr lang="en-US" sz="2400" dirty="0" smtClean="0"/>
              <a:t>manifest </a:t>
            </a:r>
            <a:r>
              <a:rPr lang="en-US" sz="2400" dirty="0"/>
              <a:t>as a transient or permanent, single or multiple bit-flip(s</a:t>
            </a:r>
            <a:r>
              <a:rPr lang="en-US" sz="2400" dirty="0" smtClean="0"/>
              <a:t>).</a:t>
            </a:r>
            <a:endParaRPr lang="en-US" sz="2400" dirty="0"/>
          </a:p>
        </p:txBody>
      </p:sp>
      <p:pic>
        <p:nvPicPr>
          <p:cNvPr id="2" name="Picture 1"/>
          <p:cNvPicPr>
            <a:picLocks noChangeAspect="1"/>
          </p:cNvPicPr>
          <p:nvPr/>
        </p:nvPicPr>
        <p:blipFill>
          <a:blip r:embed="rId3"/>
          <a:stretch>
            <a:fillRect/>
          </a:stretch>
        </p:blipFill>
        <p:spPr>
          <a:xfrm>
            <a:off x="2282678" y="2816798"/>
            <a:ext cx="4768717" cy="3220819"/>
          </a:xfrm>
          <a:prstGeom prst="rect">
            <a:avLst/>
          </a:prstGeom>
        </p:spPr>
      </p:pic>
      <p:sp>
        <p:nvSpPr>
          <p:cNvPr id="25" name="Rectangle 24"/>
          <p:cNvSpPr/>
          <p:nvPr/>
        </p:nvSpPr>
        <p:spPr>
          <a:xfrm>
            <a:off x="532026" y="6088940"/>
            <a:ext cx="8174984" cy="292388"/>
          </a:xfrm>
          <a:prstGeom prst="rect">
            <a:avLst/>
          </a:prstGeom>
        </p:spPr>
        <p:txBody>
          <a:bodyPr wrap="square">
            <a:spAutoFit/>
          </a:bodyPr>
          <a:lstStyle/>
          <a:p>
            <a:r>
              <a:rPr lang="en-US" sz="1300" dirty="0"/>
              <a:t>A. </a:t>
            </a:r>
            <a:r>
              <a:rPr lang="en-US" sz="1300" dirty="0" err="1"/>
              <a:t>Herkersdorf</a:t>
            </a:r>
            <a:r>
              <a:rPr lang="en-US" sz="1300" dirty="0"/>
              <a:t> et </a:t>
            </a:r>
            <a:r>
              <a:rPr lang="en-US" sz="1300" dirty="0" smtClean="0"/>
              <a:t>al</a:t>
            </a:r>
            <a:r>
              <a:rPr lang="de-DE" sz="1300" dirty="0" smtClean="0"/>
              <a:t>., “</a:t>
            </a:r>
            <a:r>
              <a:rPr lang="en-US" sz="1300" dirty="0" smtClean="0"/>
              <a:t>Cross-layer Dependability Modeling </a:t>
            </a:r>
            <a:r>
              <a:rPr lang="en-US" sz="1300" dirty="0"/>
              <a:t>and </a:t>
            </a:r>
            <a:r>
              <a:rPr lang="en-US" sz="1300" dirty="0" smtClean="0"/>
              <a:t>Abstraction </a:t>
            </a:r>
            <a:r>
              <a:rPr lang="en-US" sz="1300" dirty="0"/>
              <a:t>in </a:t>
            </a:r>
            <a:r>
              <a:rPr lang="en-US" sz="1300" dirty="0" smtClean="0"/>
              <a:t>System </a:t>
            </a:r>
            <a:r>
              <a:rPr lang="en-US" sz="1300" dirty="0"/>
              <a:t>on </a:t>
            </a:r>
            <a:r>
              <a:rPr lang="en-US" sz="1300" dirty="0" smtClean="0"/>
              <a:t>Chip”, </a:t>
            </a:r>
            <a:r>
              <a:rPr lang="en-US" sz="1300" dirty="0"/>
              <a:t>SELSE, 2013.</a:t>
            </a:r>
            <a:endParaRPr lang="de-DE" sz="1300" dirty="0"/>
          </a:p>
        </p:txBody>
      </p:sp>
    </p:spTree>
    <p:extLst>
      <p:ext uri="{BB962C8B-B14F-4D97-AF65-F5344CB8AC3E}">
        <p14:creationId xmlns:p14="http://schemas.microsoft.com/office/powerpoint/2010/main" val="2371431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r>
              <a:rPr lang="en-US" sz="2800" dirty="0" smtClean="0"/>
              <a:t>Application of RAP Model in CRAU</a:t>
            </a:r>
            <a:endParaRPr lang="de-DE"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4</a:t>
            </a:fld>
            <a:endParaRPr lang="en-US" sz="1100" dirty="0">
              <a:latin typeface="Arial" panose="020B0604020202020204" pitchFamily="34" charset="0"/>
              <a:cs typeface="Arial" panose="020B0604020202020204" pitchFamily="34" charset="0"/>
            </a:endParaRPr>
          </a:p>
        </p:txBody>
      </p:sp>
      <p:sp>
        <p:nvSpPr>
          <p:cNvPr id="14" name="Fußzeilenplatzhalter 35"/>
          <p:cNvSpPr txBox="1">
            <a:spLocks/>
          </p:cNvSpPr>
          <p:nvPr/>
        </p:nvSpPr>
        <p:spPr>
          <a:xfrm>
            <a:off x="627062" y="6408738"/>
            <a:ext cx="7185297"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p:sp>
        <p:nvSpPr>
          <p:cNvPr id="7" name="TextBox 6"/>
          <p:cNvSpPr txBox="1"/>
          <p:nvPr/>
        </p:nvSpPr>
        <p:spPr>
          <a:xfrm>
            <a:off x="987102" y="2132856"/>
            <a:ext cx="1409783" cy="327971"/>
          </a:xfrm>
          <a:prstGeom prst="rect">
            <a:avLst/>
          </a:prstGeom>
          <a:noFill/>
        </p:spPr>
        <p:txBody>
          <a:bodyPr wrap="square" rtlCol="0">
            <a:spAutoFit/>
          </a:bodyPr>
          <a:lstStyle/>
          <a:p>
            <a:r>
              <a:rPr lang="de-DE" dirty="0" smtClean="0"/>
              <a:t>Higher </a:t>
            </a:r>
            <a:r>
              <a:rPr lang="de-DE" dirty="0" err="1" smtClean="0"/>
              <a:t>level</a:t>
            </a:r>
            <a:endParaRPr lang="en-US" dirty="0"/>
          </a:p>
        </p:txBody>
      </p:sp>
      <p:sp>
        <p:nvSpPr>
          <p:cNvPr id="8" name="TextBox 7"/>
          <p:cNvSpPr txBox="1"/>
          <p:nvPr/>
        </p:nvSpPr>
        <p:spPr>
          <a:xfrm>
            <a:off x="987101" y="3099595"/>
            <a:ext cx="1623553" cy="327971"/>
          </a:xfrm>
          <a:prstGeom prst="rect">
            <a:avLst/>
          </a:prstGeom>
          <a:noFill/>
        </p:spPr>
        <p:txBody>
          <a:bodyPr wrap="square" rtlCol="0">
            <a:spAutoFit/>
          </a:bodyPr>
          <a:lstStyle/>
          <a:p>
            <a:r>
              <a:rPr lang="de-DE" dirty="0" err="1" smtClean="0"/>
              <a:t>Current</a:t>
            </a:r>
            <a:r>
              <a:rPr lang="de-DE" dirty="0" smtClean="0"/>
              <a:t> </a:t>
            </a:r>
            <a:r>
              <a:rPr lang="de-DE" dirty="0" err="1" smtClean="0"/>
              <a:t>level</a:t>
            </a:r>
            <a:endParaRPr lang="en-US" dirty="0"/>
          </a:p>
        </p:txBody>
      </p:sp>
      <p:sp>
        <p:nvSpPr>
          <p:cNvPr id="9" name="TextBox 8"/>
          <p:cNvSpPr txBox="1"/>
          <p:nvPr/>
        </p:nvSpPr>
        <p:spPr>
          <a:xfrm>
            <a:off x="987101" y="6080767"/>
            <a:ext cx="1409783" cy="327971"/>
          </a:xfrm>
          <a:prstGeom prst="rect">
            <a:avLst/>
          </a:prstGeom>
          <a:noFill/>
        </p:spPr>
        <p:txBody>
          <a:bodyPr wrap="square" rtlCol="0">
            <a:spAutoFit/>
          </a:bodyPr>
          <a:lstStyle/>
          <a:p>
            <a:r>
              <a:rPr lang="de-DE" dirty="0" err="1" smtClean="0"/>
              <a:t>Lower</a:t>
            </a:r>
            <a:r>
              <a:rPr lang="de-DE" dirty="0" smtClean="0"/>
              <a:t> </a:t>
            </a:r>
            <a:r>
              <a:rPr lang="de-DE" dirty="0" err="1" smtClean="0"/>
              <a:t>level</a:t>
            </a:r>
            <a:endParaRPr lang="en-US" dirty="0"/>
          </a:p>
        </p:txBody>
      </p:sp>
      <p:grpSp>
        <p:nvGrpSpPr>
          <p:cNvPr id="11" name="Group 10"/>
          <p:cNvGrpSpPr/>
          <p:nvPr/>
        </p:nvGrpSpPr>
        <p:grpSpPr>
          <a:xfrm>
            <a:off x="2745277" y="1269861"/>
            <a:ext cx="4782057" cy="4872584"/>
            <a:chOff x="2403787" y="815213"/>
            <a:chExt cx="4832509" cy="5487073"/>
          </a:xfrm>
        </p:grpSpPr>
        <p:cxnSp>
          <p:nvCxnSpPr>
            <p:cNvPr id="12" name="Gerade Verbindung mit Pfeil 7"/>
            <p:cNvCxnSpPr>
              <a:stCxn id="22" idx="0"/>
              <a:endCxn id="18" idx="4"/>
            </p:cNvCxnSpPr>
            <p:nvPr/>
          </p:nvCxnSpPr>
          <p:spPr bwMode="auto">
            <a:xfrm flipV="1">
              <a:off x="4351412" y="1958213"/>
              <a:ext cx="0" cy="1103713"/>
            </a:xfrm>
            <a:prstGeom prst="straightConnector1">
              <a:avLst/>
            </a:prstGeom>
            <a:ln w="76200">
              <a:solidFill>
                <a:srgbClr val="E6AF00"/>
              </a:solidFill>
              <a:prstDash val="sysDot"/>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13" name="Gerade Verbindung mit Pfeil 8"/>
            <p:cNvCxnSpPr/>
            <p:nvPr/>
          </p:nvCxnSpPr>
          <p:spPr bwMode="auto">
            <a:xfrm rot="16200000" flipV="1">
              <a:off x="2892514" y="5935400"/>
              <a:ext cx="729208" cy="4564"/>
            </a:xfrm>
            <a:prstGeom prst="straightConnector1">
              <a:avLst/>
            </a:prstGeom>
            <a:ln w="76200">
              <a:solidFill>
                <a:srgbClr val="E6AF00"/>
              </a:solidFill>
              <a:prstDash val="sysDot"/>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15" name="Gerade Verbindung mit Pfeil 9"/>
            <p:cNvCxnSpPr/>
            <p:nvPr/>
          </p:nvCxnSpPr>
          <p:spPr bwMode="auto">
            <a:xfrm>
              <a:off x="2403787" y="2376391"/>
              <a:ext cx="3929063" cy="3175"/>
            </a:xfrm>
            <a:prstGeom prst="straightConnector1">
              <a:avLst/>
            </a:prstGeom>
            <a:ln w="76200">
              <a:solidFill>
                <a:schemeClr val="bg1">
                  <a:lumMod val="75000"/>
                </a:scheme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16" name="Gerade Verbindung mit Pfeil 10"/>
            <p:cNvCxnSpPr/>
            <p:nvPr/>
          </p:nvCxnSpPr>
          <p:spPr bwMode="auto">
            <a:xfrm>
              <a:off x="2403787" y="6001951"/>
              <a:ext cx="3929063" cy="3175"/>
            </a:xfrm>
            <a:prstGeom prst="straightConnector1">
              <a:avLst/>
            </a:prstGeom>
            <a:ln w="76200">
              <a:solidFill>
                <a:schemeClr val="bg1">
                  <a:lumMod val="75000"/>
                </a:schemeClr>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17" name="Gerade Verbindung mit Pfeil 11"/>
            <p:cNvCxnSpPr/>
            <p:nvPr/>
          </p:nvCxnSpPr>
          <p:spPr bwMode="auto">
            <a:xfrm rot="16200000" flipV="1">
              <a:off x="4247965" y="3736873"/>
              <a:ext cx="1368152" cy="1152129"/>
            </a:xfrm>
            <a:prstGeom prst="straightConnector1">
              <a:avLst/>
            </a:prstGeom>
            <a:ln w="76200">
              <a:solidFill>
                <a:srgbClr val="E6AF00"/>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18" name="Ellipse 13"/>
            <p:cNvSpPr>
              <a:spLocks noChangeArrowheads="1"/>
            </p:cNvSpPr>
            <p:nvPr/>
          </p:nvSpPr>
          <p:spPr bwMode="auto">
            <a:xfrm>
              <a:off x="3779912" y="815213"/>
              <a:ext cx="1143000" cy="1143000"/>
            </a:xfrm>
            <a:prstGeom prst="ellipse">
              <a:avLst/>
            </a:prstGeom>
            <a:solidFill>
              <a:srgbClr val="FFC000"/>
            </a:solidFill>
            <a:ln w="76200" algn="ctr">
              <a:solidFill>
                <a:srgbClr val="E6AF00"/>
              </a:solidFill>
              <a:round/>
              <a:headEnd/>
              <a:tailEnd/>
            </a:ln>
          </p:spPr>
          <p:txBody>
            <a:bodyPr anchor="ctr"/>
            <a:lstStyle/>
            <a:p>
              <a:pPr algn="ctr"/>
              <a:r>
                <a:rPr lang="en-US" sz="2000" b="1" dirty="0" smtClean="0">
                  <a:solidFill>
                    <a:schemeClr val="tx1"/>
                  </a:solidFill>
                </a:rPr>
                <a:t>CRN</a:t>
              </a:r>
              <a:br>
                <a:rPr lang="en-US" sz="2000" b="1" dirty="0" smtClean="0">
                  <a:solidFill>
                    <a:schemeClr val="tx1"/>
                  </a:solidFill>
                </a:rPr>
              </a:br>
              <a:r>
                <a:rPr lang="en-US" sz="2000" b="1" dirty="0" smtClean="0">
                  <a:solidFill>
                    <a:schemeClr val="tx1"/>
                  </a:solidFill>
                </a:rPr>
                <a:t>I</a:t>
              </a:r>
              <a:endParaRPr lang="en-US" sz="2000" b="1" dirty="0">
                <a:solidFill>
                  <a:schemeClr val="tx1"/>
                </a:solidFill>
              </a:endParaRPr>
            </a:p>
          </p:txBody>
        </p:sp>
        <p:sp>
          <p:nvSpPr>
            <p:cNvPr id="19" name="Ellipse 7"/>
            <p:cNvSpPr>
              <a:spLocks noChangeArrowheads="1"/>
            </p:cNvSpPr>
            <p:nvPr/>
          </p:nvSpPr>
          <p:spPr bwMode="auto">
            <a:xfrm>
              <a:off x="4914354" y="4420950"/>
              <a:ext cx="1143000" cy="1143000"/>
            </a:xfrm>
            <a:prstGeom prst="ellipse">
              <a:avLst/>
            </a:prstGeom>
            <a:solidFill>
              <a:srgbClr val="FFC000"/>
            </a:solidFill>
            <a:ln w="76200" algn="ctr">
              <a:solidFill>
                <a:srgbClr val="E6AF00"/>
              </a:solidFill>
              <a:round/>
              <a:headEnd/>
              <a:tailEnd/>
            </a:ln>
          </p:spPr>
          <p:txBody>
            <a:bodyPr anchor="ctr"/>
            <a:lstStyle/>
            <a:p>
              <a:pPr algn="ctr"/>
              <a:r>
                <a:rPr lang="en-US" sz="2000" b="1" dirty="0" smtClean="0">
                  <a:solidFill>
                    <a:schemeClr val="tx1"/>
                  </a:solidFill>
                </a:rPr>
                <a:t>CRN</a:t>
              </a:r>
              <a:br>
                <a:rPr lang="en-US" sz="2000" b="1" dirty="0" smtClean="0">
                  <a:solidFill>
                    <a:schemeClr val="tx1"/>
                  </a:solidFill>
                </a:rPr>
              </a:br>
              <a:r>
                <a:rPr lang="en-US" sz="2000" b="1" dirty="0" smtClean="0">
                  <a:solidFill>
                    <a:schemeClr val="tx1"/>
                  </a:solidFill>
                </a:rPr>
                <a:t>II’’</a:t>
              </a:r>
              <a:endParaRPr lang="en-US" sz="2000" b="1" dirty="0">
                <a:solidFill>
                  <a:schemeClr val="tx1"/>
                </a:solidFill>
              </a:endParaRPr>
            </a:p>
          </p:txBody>
        </p:sp>
        <p:cxnSp>
          <p:nvCxnSpPr>
            <p:cNvPr id="20" name="Gerade Verbindung mit Pfeil 14"/>
            <p:cNvCxnSpPr/>
            <p:nvPr/>
          </p:nvCxnSpPr>
          <p:spPr bwMode="auto">
            <a:xfrm rot="5400000" flipH="1" flipV="1">
              <a:off x="3131841" y="3772879"/>
              <a:ext cx="1368153" cy="1080121"/>
            </a:xfrm>
            <a:prstGeom prst="straightConnector1">
              <a:avLst/>
            </a:prstGeom>
            <a:ln w="76200">
              <a:solidFill>
                <a:srgbClr val="E6AF00"/>
              </a:solidFill>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21" name="Ellipse 6"/>
            <p:cNvSpPr>
              <a:spLocks noChangeArrowheads="1"/>
            </p:cNvSpPr>
            <p:nvPr/>
          </p:nvSpPr>
          <p:spPr bwMode="auto">
            <a:xfrm>
              <a:off x="2699792" y="4420950"/>
              <a:ext cx="1143000" cy="1143000"/>
            </a:xfrm>
            <a:prstGeom prst="ellipse">
              <a:avLst/>
            </a:prstGeom>
            <a:solidFill>
              <a:srgbClr val="FFC000"/>
            </a:solidFill>
            <a:ln w="76200" algn="ctr">
              <a:solidFill>
                <a:srgbClr val="E6AF00"/>
              </a:solidFill>
              <a:round/>
              <a:headEnd/>
              <a:tailEnd/>
            </a:ln>
          </p:spPr>
          <p:txBody>
            <a:bodyPr anchor="ctr"/>
            <a:lstStyle/>
            <a:p>
              <a:pPr algn="ctr"/>
              <a:r>
                <a:rPr lang="en-US" sz="2000" b="1" dirty="0" smtClean="0">
                  <a:solidFill>
                    <a:schemeClr val="tx1"/>
                  </a:solidFill>
                </a:rPr>
                <a:t>CRN</a:t>
              </a:r>
              <a:br>
                <a:rPr lang="en-US" sz="2000" b="1" dirty="0" smtClean="0">
                  <a:solidFill>
                    <a:schemeClr val="tx1"/>
                  </a:solidFill>
                </a:rPr>
              </a:br>
              <a:r>
                <a:rPr lang="en-US" sz="2000" b="1" dirty="0" smtClean="0">
                  <a:solidFill>
                    <a:schemeClr val="tx1"/>
                  </a:solidFill>
                </a:rPr>
                <a:t>II’</a:t>
              </a:r>
              <a:endParaRPr lang="en-US" sz="2000" b="1" dirty="0">
                <a:solidFill>
                  <a:schemeClr val="tx1"/>
                </a:solidFill>
              </a:endParaRPr>
            </a:p>
          </p:txBody>
        </p:sp>
        <p:sp>
          <p:nvSpPr>
            <p:cNvPr id="22" name="Ellipse 5"/>
            <p:cNvSpPr>
              <a:spLocks noChangeArrowheads="1"/>
            </p:cNvSpPr>
            <p:nvPr/>
          </p:nvSpPr>
          <p:spPr bwMode="auto">
            <a:xfrm>
              <a:off x="3779912" y="3061926"/>
              <a:ext cx="1143000" cy="1143000"/>
            </a:xfrm>
            <a:prstGeom prst="ellipse">
              <a:avLst/>
            </a:prstGeom>
            <a:solidFill>
              <a:srgbClr val="FFC000"/>
            </a:solidFill>
            <a:ln w="76200" algn="ctr">
              <a:solidFill>
                <a:srgbClr val="E6AF00"/>
              </a:solidFill>
              <a:round/>
              <a:headEnd/>
              <a:tailEnd/>
            </a:ln>
          </p:spPr>
          <p:txBody>
            <a:bodyPr anchor="ctr"/>
            <a:lstStyle/>
            <a:p>
              <a:pPr algn="ctr"/>
              <a:r>
                <a:rPr lang="en-US" sz="2000" b="1" dirty="0" smtClean="0">
                  <a:solidFill>
                    <a:schemeClr val="tx1"/>
                  </a:solidFill>
                </a:rPr>
                <a:t>CRN</a:t>
              </a:r>
              <a:br>
                <a:rPr lang="en-US" sz="2000" b="1" dirty="0" smtClean="0">
                  <a:solidFill>
                    <a:schemeClr val="tx1"/>
                  </a:solidFill>
                </a:rPr>
              </a:br>
              <a:r>
                <a:rPr lang="en-US" sz="2000" b="1" dirty="0" smtClean="0">
                  <a:solidFill>
                    <a:schemeClr val="tx1"/>
                  </a:solidFill>
                </a:rPr>
                <a:t>II</a:t>
              </a:r>
              <a:endParaRPr lang="en-US" sz="2000" b="1" dirty="0">
                <a:solidFill>
                  <a:schemeClr val="tx1"/>
                </a:solidFill>
              </a:endParaRPr>
            </a:p>
          </p:txBody>
        </p:sp>
        <p:cxnSp>
          <p:nvCxnSpPr>
            <p:cNvPr id="23" name="Gerade Verbindung mit Pfeil 17"/>
            <p:cNvCxnSpPr/>
            <p:nvPr/>
          </p:nvCxnSpPr>
          <p:spPr bwMode="auto">
            <a:xfrm rot="5400000" flipH="1" flipV="1">
              <a:off x="5112060" y="5918886"/>
              <a:ext cx="748544" cy="1588"/>
            </a:xfrm>
            <a:prstGeom prst="straightConnector1">
              <a:avLst/>
            </a:prstGeom>
            <a:ln w="76200">
              <a:solidFill>
                <a:srgbClr val="E6AF00"/>
              </a:solidFill>
              <a:prstDash val="sysDot"/>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24" name="Ellipse 18"/>
            <p:cNvSpPr/>
            <p:nvPr/>
          </p:nvSpPr>
          <p:spPr bwMode="auto">
            <a:xfrm>
              <a:off x="4211960" y="2231623"/>
              <a:ext cx="288032" cy="288032"/>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5" name="Ellipse 19"/>
            <p:cNvSpPr/>
            <p:nvPr/>
          </p:nvSpPr>
          <p:spPr bwMode="auto">
            <a:xfrm>
              <a:off x="3131840" y="5861110"/>
              <a:ext cx="288032" cy="288032"/>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6" name="Ellipse 20"/>
            <p:cNvSpPr/>
            <p:nvPr/>
          </p:nvSpPr>
          <p:spPr bwMode="auto">
            <a:xfrm>
              <a:off x="5353578" y="5861110"/>
              <a:ext cx="288032" cy="288032"/>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7" name="Textfeld 21"/>
            <p:cNvSpPr txBox="1"/>
            <p:nvPr/>
          </p:nvSpPr>
          <p:spPr>
            <a:xfrm>
              <a:off x="4427984" y="1940279"/>
              <a:ext cx="1656184" cy="333296"/>
            </a:xfrm>
            <a:prstGeom prst="rect">
              <a:avLst/>
            </a:prstGeom>
            <a:noFill/>
          </p:spPr>
          <p:txBody>
            <a:bodyPr wrap="square" rtlCol="0">
              <a:spAutoFit/>
            </a:bodyPr>
            <a:lstStyle/>
            <a:p>
              <a:r>
                <a:rPr lang="en-US" dirty="0" smtClean="0">
                  <a:solidFill>
                    <a:schemeClr val="tx1"/>
                  </a:solidFill>
                </a:rPr>
                <a:t>adapter</a:t>
              </a:r>
              <a:endParaRPr lang="en-US" dirty="0">
                <a:solidFill>
                  <a:schemeClr val="tx1"/>
                </a:solidFill>
              </a:endParaRPr>
            </a:p>
          </p:txBody>
        </p:sp>
        <p:sp>
          <p:nvSpPr>
            <p:cNvPr id="28" name="Textfeld 22"/>
            <p:cNvSpPr txBox="1"/>
            <p:nvPr/>
          </p:nvSpPr>
          <p:spPr>
            <a:xfrm>
              <a:off x="3347864" y="5598226"/>
              <a:ext cx="1656184" cy="333296"/>
            </a:xfrm>
            <a:prstGeom prst="rect">
              <a:avLst/>
            </a:prstGeom>
            <a:noFill/>
          </p:spPr>
          <p:txBody>
            <a:bodyPr wrap="square" rtlCol="0">
              <a:spAutoFit/>
            </a:bodyPr>
            <a:lstStyle/>
            <a:p>
              <a:r>
                <a:rPr lang="en-US" dirty="0" smtClean="0">
                  <a:solidFill>
                    <a:schemeClr val="tx1"/>
                  </a:solidFill>
                </a:rPr>
                <a:t>adapter’</a:t>
              </a:r>
              <a:endParaRPr lang="en-US" dirty="0">
                <a:solidFill>
                  <a:schemeClr val="tx1"/>
                </a:solidFill>
              </a:endParaRPr>
            </a:p>
          </p:txBody>
        </p:sp>
        <p:sp>
          <p:nvSpPr>
            <p:cNvPr id="29" name="Textfeld 23"/>
            <p:cNvSpPr txBox="1"/>
            <p:nvPr/>
          </p:nvSpPr>
          <p:spPr>
            <a:xfrm>
              <a:off x="5580112" y="5598226"/>
              <a:ext cx="1656184" cy="333296"/>
            </a:xfrm>
            <a:prstGeom prst="rect">
              <a:avLst/>
            </a:prstGeom>
            <a:noFill/>
          </p:spPr>
          <p:txBody>
            <a:bodyPr wrap="square" rtlCol="0">
              <a:spAutoFit/>
            </a:bodyPr>
            <a:lstStyle/>
            <a:p>
              <a:r>
                <a:rPr lang="en-US" dirty="0" smtClean="0">
                  <a:solidFill>
                    <a:schemeClr val="tx1"/>
                  </a:solidFill>
                </a:rPr>
                <a:t>adapter’’</a:t>
              </a:r>
              <a:endParaRPr lang="en-US" dirty="0">
                <a:solidFill>
                  <a:schemeClr val="tx1"/>
                </a:solidFill>
              </a:endParaRPr>
            </a:p>
          </p:txBody>
        </p:sp>
      </p:grpSp>
      <p:grpSp>
        <p:nvGrpSpPr>
          <p:cNvPr id="30" name="Group 29"/>
          <p:cNvGrpSpPr/>
          <p:nvPr/>
        </p:nvGrpSpPr>
        <p:grpSpPr>
          <a:xfrm>
            <a:off x="2183117" y="2655390"/>
            <a:ext cx="5629242" cy="3227795"/>
            <a:chOff x="1835696" y="2324965"/>
            <a:chExt cx="5688632" cy="3634857"/>
          </a:xfrm>
        </p:grpSpPr>
        <p:cxnSp>
          <p:nvCxnSpPr>
            <p:cNvPr id="31" name="Gerade Verbindung 43"/>
            <p:cNvCxnSpPr/>
            <p:nvPr/>
          </p:nvCxnSpPr>
          <p:spPr>
            <a:xfrm>
              <a:off x="1907704" y="2324965"/>
              <a:ext cx="4968552" cy="0"/>
            </a:xfrm>
            <a:prstGeom prst="line">
              <a:avLst/>
            </a:prstGeom>
            <a:ln w="31750">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835696" y="2348880"/>
              <a:ext cx="5688632" cy="3610942"/>
              <a:chOff x="1835696" y="2348880"/>
              <a:chExt cx="5688632" cy="3610942"/>
            </a:xfrm>
          </p:grpSpPr>
          <p:sp>
            <p:nvSpPr>
              <p:cNvPr id="33" name="Abgerundetes Rechteck 44"/>
              <p:cNvSpPr/>
              <p:nvPr/>
            </p:nvSpPr>
            <p:spPr>
              <a:xfrm>
                <a:off x="3635896" y="3717035"/>
                <a:ext cx="2304256" cy="864096"/>
              </a:xfrm>
              <a:prstGeom prst="roundRect">
                <a:avLst/>
              </a:prstGeom>
              <a:solidFill>
                <a:srgbClr val="33CC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rPr>
                  <a:t>Analysis / Simulation</a:t>
                </a:r>
                <a:br>
                  <a:rPr lang="de-DE" sz="1600" dirty="0" smtClean="0">
                    <a:solidFill>
                      <a:schemeClr val="tx1"/>
                    </a:solidFill>
                  </a:rPr>
                </a:br>
                <a:r>
                  <a:rPr lang="de-DE" sz="1600" dirty="0" smtClean="0">
                    <a:solidFill>
                      <a:schemeClr val="tx1"/>
                    </a:solidFill>
                  </a:rPr>
                  <a:t>Technique (Tool) </a:t>
                </a:r>
                <a:endParaRPr lang="de-DE" sz="1600" dirty="0">
                  <a:solidFill>
                    <a:schemeClr val="tx1"/>
                  </a:solidFill>
                </a:endParaRPr>
              </a:p>
            </p:txBody>
          </p:sp>
          <p:sp>
            <p:nvSpPr>
              <p:cNvPr id="34" name="Pfeil nach rechts 45"/>
              <p:cNvSpPr/>
              <p:nvPr/>
            </p:nvSpPr>
            <p:spPr>
              <a:xfrm>
                <a:off x="1835696" y="3789043"/>
                <a:ext cx="1728192" cy="864094"/>
              </a:xfrm>
              <a:prstGeom prst="rightArrow">
                <a:avLst/>
              </a:prstGeom>
              <a:solidFill>
                <a:srgbClr val="33CC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rPr>
                  <a:t>Environment</a:t>
                </a:r>
                <a:endParaRPr lang="de-DE" sz="1600" dirty="0">
                  <a:solidFill>
                    <a:schemeClr val="tx1"/>
                  </a:solidFill>
                </a:endParaRPr>
              </a:p>
            </p:txBody>
          </p:sp>
          <p:sp>
            <p:nvSpPr>
              <p:cNvPr id="35" name="Pfeil nach rechts 46"/>
              <p:cNvSpPr/>
              <p:nvPr/>
            </p:nvSpPr>
            <p:spPr>
              <a:xfrm rot="16200000">
                <a:off x="4211960" y="2708920"/>
                <a:ext cx="1224136" cy="504056"/>
              </a:xfrm>
              <a:prstGeom prst="rightArrow">
                <a:avLst/>
              </a:prstGeom>
              <a:solidFill>
                <a:srgbClr val="33CC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rPr>
                  <a:t>RAP‘</a:t>
                </a:r>
                <a:endParaRPr lang="de-DE" sz="1600" dirty="0">
                  <a:solidFill>
                    <a:schemeClr val="tx1"/>
                  </a:solidFill>
                </a:endParaRPr>
              </a:p>
            </p:txBody>
          </p:sp>
          <p:sp>
            <p:nvSpPr>
              <p:cNvPr id="36" name="Pfeil nach links 47"/>
              <p:cNvSpPr/>
              <p:nvPr/>
            </p:nvSpPr>
            <p:spPr>
              <a:xfrm>
                <a:off x="6012160" y="3717034"/>
                <a:ext cx="1512168" cy="936103"/>
              </a:xfrm>
              <a:prstGeom prst="leftArrow">
                <a:avLst/>
              </a:prstGeom>
              <a:solidFill>
                <a:srgbClr val="33CC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Structure</a:t>
                </a:r>
                <a:r>
                  <a:rPr lang="de-DE" sz="1400" dirty="0" smtClean="0">
                    <a:solidFill>
                      <a:schemeClr val="tx1"/>
                    </a:solidFill>
                  </a:rPr>
                  <a:t>, </a:t>
                </a:r>
                <a:br>
                  <a:rPr lang="de-DE" sz="1400" dirty="0" smtClean="0">
                    <a:solidFill>
                      <a:schemeClr val="tx1"/>
                    </a:solidFill>
                  </a:rPr>
                </a:br>
                <a:r>
                  <a:rPr lang="de-DE" sz="1400" dirty="0" smtClean="0">
                    <a:solidFill>
                      <a:schemeClr val="tx1"/>
                    </a:solidFill>
                  </a:rPr>
                  <a:t>Design</a:t>
                </a:r>
                <a:endParaRPr lang="de-DE" sz="1400" dirty="0">
                  <a:solidFill>
                    <a:schemeClr val="tx1"/>
                  </a:solidFill>
                </a:endParaRPr>
              </a:p>
            </p:txBody>
          </p:sp>
          <p:sp>
            <p:nvSpPr>
              <p:cNvPr id="37" name="Pfeil nach rechts 55"/>
              <p:cNvSpPr/>
              <p:nvPr/>
            </p:nvSpPr>
            <p:spPr>
              <a:xfrm rot="5400000">
                <a:off x="2044871" y="2780931"/>
                <a:ext cx="1368153" cy="504056"/>
              </a:xfrm>
              <a:prstGeom prst="rightArrow">
                <a:avLst/>
              </a:prstGeom>
              <a:solidFill>
                <a:srgbClr val="33CC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smtClean="0">
                    <a:solidFill>
                      <a:schemeClr val="tx1"/>
                    </a:solidFill>
                  </a:rPr>
                  <a:t>Workload</a:t>
                </a:r>
                <a:endParaRPr lang="de-DE" sz="1600" dirty="0">
                  <a:solidFill>
                    <a:schemeClr val="tx1"/>
                  </a:solidFill>
                </a:endParaRPr>
              </a:p>
            </p:txBody>
          </p:sp>
          <p:sp>
            <p:nvSpPr>
              <p:cNvPr id="38" name="Pfeil nach rechts 57"/>
              <p:cNvSpPr/>
              <p:nvPr/>
            </p:nvSpPr>
            <p:spPr>
              <a:xfrm rot="16200000">
                <a:off x="4208257" y="5085186"/>
                <a:ext cx="1224136" cy="504056"/>
              </a:xfrm>
              <a:prstGeom prst="rightArrow">
                <a:avLst/>
              </a:prstGeom>
              <a:solidFill>
                <a:srgbClr val="33CC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rPr>
                  <a:t>RAP</a:t>
                </a:r>
                <a:endParaRPr lang="de-DE" sz="1600" dirty="0">
                  <a:solidFill>
                    <a:schemeClr val="tx1"/>
                  </a:solidFill>
                </a:endParaRPr>
              </a:p>
            </p:txBody>
          </p:sp>
          <p:sp>
            <p:nvSpPr>
              <p:cNvPr id="39" name="Pfeil nach rechts 58"/>
              <p:cNvSpPr/>
              <p:nvPr/>
            </p:nvSpPr>
            <p:spPr>
              <a:xfrm rot="16200000">
                <a:off x="2120026" y="5085185"/>
                <a:ext cx="1224136" cy="504056"/>
              </a:xfrm>
              <a:prstGeom prst="rightArrow">
                <a:avLst/>
              </a:prstGeom>
              <a:solidFill>
                <a:srgbClr val="33CC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rPr>
                  <a:t>Patterns</a:t>
                </a:r>
                <a:endParaRPr lang="de-DE" sz="1600" dirty="0">
                  <a:solidFill>
                    <a:schemeClr val="tx1"/>
                  </a:solidFill>
                </a:endParaRPr>
              </a:p>
            </p:txBody>
          </p:sp>
          <p:cxnSp>
            <p:nvCxnSpPr>
              <p:cNvPr id="40" name="Gerade Verbindung 48"/>
              <p:cNvCxnSpPr/>
              <p:nvPr/>
            </p:nvCxnSpPr>
            <p:spPr>
              <a:xfrm>
                <a:off x="1907704" y="5959822"/>
                <a:ext cx="4968552" cy="0"/>
              </a:xfrm>
              <a:prstGeom prst="line">
                <a:avLst/>
              </a:prstGeom>
              <a:ln w="31750">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2212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0"/>
                                        </p:tgtEl>
                                        <p:attrNameLst>
                                          <p:attrName>style.opacity</p:attrName>
                                        </p:attrNameLst>
                                      </p:cBhvr>
                                      <p:to>
                                        <p:strVal val="0.25"/>
                                      </p:to>
                                    </p:set>
                                    <p:animEffect filter="image" prLst="opacity: 0.25">
                                      <p:cBhvr rctx="IE">
                                        <p:cTn id="7" dur="indefinite"/>
                                        <p:tgtEl>
                                          <p:spTgt spid="30"/>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r>
              <a:rPr lang="en-US" sz="2800" dirty="0" smtClean="0"/>
              <a:t>Uncertainty Consideration</a:t>
            </a:r>
            <a:r>
              <a:rPr lang="de-DE" sz="2800" dirty="0" smtClean="0"/>
              <a:t> in </a:t>
            </a:r>
            <a:r>
              <a:rPr lang="en-US" sz="2800" dirty="0" smtClean="0"/>
              <a:t>CRAU</a:t>
            </a:r>
            <a:endParaRPr lang="de-DE"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5</a:t>
            </a:fld>
            <a:endParaRPr lang="en-US" sz="1100" dirty="0">
              <a:latin typeface="Arial" panose="020B0604020202020204" pitchFamily="34" charset="0"/>
              <a:cs typeface="Arial" panose="020B0604020202020204" pitchFamily="34" charset="0"/>
            </a:endParaRPr>
          </a:p>
        </p:txBody>
      </p:sp>
      <p:sp>
        <p:nvSpPr>
          <p:cNvPr id="14" name="Fußzeilenplatzhalter 35"/>
          <p:cNvSpPr txBox="1">
            <a:spLocks/>
          </p:cNvSpPr>
          <p:nvPr/>
        </p:nvSpPr>
        <p:spPr>
          <a:xfrm>
            <a:off x="627062" y="6408738"/>
            <a:ext cx="7681813"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p:grpSp>
        <p:nvGrpSpPr>
          <p:cNvPr id="10" name="Gruppieren 28"/>
          <p:cNvGrpSpPr/>
          <p:nvPr/>
        </p:nvGrpSpPr>
        <p:grpSpPr>
          <a:xfrm>
            <a:off x="1547664" y="2149185"/>
            <a:ext cx="6262812" cy="3685100"/>
            <a:chOff x="719572" y="1052736"/>
            <a:chExt cx="7177680" cy="4896544"/>
          </a:xfrm>
        </p:grpSpPr>
        <p:sp>
          <p:nvSpPr>
            <p:cNvPr id="11" name="Abgerundetes Rechteck 8"/>
            <p:cNvSpPr/>
            <p:nvPr/>
          </p:nvSpPr>
          <p:spPr bwMode="auto">
            <a:xfrm>
              <a:off x="3599892" y="2795160"/>
              <a:ext cx="2664296" cy="1440160"/>
            </a:xfrm>
            <a:prstGeom prst="roundRect">
              <a:avLst/>
            </a:prstGeom>
            <a:solidFill>
              <a:srgbClr val="FFC000"/>
            </a:solidFill>
            <a:ln w="76200" cap="flat" cmpd="sng" algn="ctr">
              <a:solidFill>
                <a:srgbClr val="E6A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87000"/>
                </a:lnSpc>
                <a:spcBef>
                  <a:spcPct val="0"/>
                </a:spcBef>
                <a:spcAft>
                  <a:spcPct val="0"/>
                </a:spcAft>
                <a:buClr>
                  <a:srgbClr val="000000"/>
                </a:buClr>
                <a:buSzPct val="100000"/>
                <a:buFont typeface="Arial" charset="0"/>
                <a:buNone/>
                <a:tabLst/>
              </a:pPr>
              <a:r>
                <a:rPr lang="en-US" sz="2400" b="1" dirty="0" smtClean="0">
                  <a:solidFill>
                    <a:schemeClr val="tx1"/>
                  </a:solidFill>
                </a:rPr>
                <a:t>system</a:t>
              </a:r>
              <a:r>
                <a:rPr lang="en-US" sz="2400" dirty="0" smtClean="0">
                  <a:solidFill>
                    <a:schemeClr val="tx1"/>
                  </a:solidFill>
                </a:rPr>
                <a:t/>
              </a:r>
              <a:br>
                <a:rPr lang="en-US" sz="2400" dirty="0" smtClean="0">
                  <a:solidFill>
                    <a:schemeClr val="tx1"/>
                  </a:solidFill>
                </a:rPr>
              </a:br>
              <a:r>
                <a:rPr lang="en-US" sz="2400" dirty="0" smtClean="0">
                  <a:solidFill>
                    <a:schemeClr val="tx1"/>
                  </a:solidFill>
                </a:rPr>
                <a:t>y = </a:t>
              </a:r>
              <a:r>
                <a:rPr lang="en-US" sz="2400" dirty="0" err="1" smtClean="0">
                  <a:solidFill>
                    <a:schemeClr val="tx1"/>
                  </a:solidFill>
                </a:rPr>
                <a:t>f</a:t>
              </a:r>
              <a:r>
                <a:rPr lang="en-US" sz="2400" baseline="-25000" dirty="0" err="1" smtClean="0">
                  <a:solidFill>
                    <a:schemeClr val="tx1"/>
                  </a:solidFill>
                </a:rPr>
                <a:t>e,m</a:t>
              </a:r>
              <a:r>
                <a:rPr lang="en-US" sz="2400" dirty="0" smtClean="0">
                  <a:solidFill>
                    <a:schemeClr val="tx1"/>
                  </a:solidFill>
                </a:rPr>
                <a:t>(x)</a:t>
              </a:r>
              <a:endParaRPr kumimoji="0" lang="en-US" sz="2400" b="0" i="0" u="none" strike="noStrike" cap="none" normalizeH="0" baseline="0" dirty="0" smtClean="0">
                <a:ln>
                  <a:noFill/>
                </a:ln>
                <a:solidFill>
                  <a:schemeClr val="tx1"/>
                </a:solidFill>
                <a:effectLst/>
                <a:cs typeface="Arial" charset="0"/>
              </a:endParaRPr>
            </a:p>
          </p:txBody>
        </p:sp>
        <p:sp>
          <p:nvSpPr>
            <p:cNvPr id="12" name="Abgerundetes Rechteck 9"/>
            <p:cNvSpPr/>
            <p:nvPr/>
          </p:nvSpPr>
          <p:spPr bwMode="auto">
            <a:xfrm>
              <a:off x="719572" y="3083192"/>
              <a:ext cx="1800200" cy="864096"/>
            </a:xfrm>
            <a:prstGeom prst="roundRect">
              <a:avLst/>
            </a:prstGeom>
            <a:solidFill>
              <a:schemeClr val="bg1">
                <a:lumMod val="95000"/>
              </a:schemeClr>
            </a:solidFill>
            <a:ln w="762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87000"/>
                </a:lnSpc>
                <a:spcBef>
                  <a:spcPct val="0"/>
                </a:spcBef>
                <a:spcAft>
                  <a:spcPct val="0"/>
                </a:spcAft>
                <a:buClr>
                  <a:srgbClr val="000000"/>
                </a:buClr>
                <a:buSzPct val="100000"/>
                <a:buFont typeface="Arial" charset="0"/>
                <a:buNone/>
                <a:tabLst/>
              </a:pPr>
              <a:r>
                <a:rPr lang="en-US" sz="2400" b="1" dirty="0" smtClean="0">
                  <a:solidFill>
                    <a:schemeClr val="tx1"/>
                  </a:solidFill>
                </a:rPr>
                <a:t>input</a:t>
              </a:r>
              <a:endParaRPr kumimoji="0" lang="en-US" sz="2400" b="0" i="0" u="none" strike="noStrike" cap="none" normalizeH="0" baseline="0" dirty="0" smtClean="0">
                <a:ln>
                  <a:noFill/>
                </a:ln>
                <a:solidFill>
                  <a:schemeClr val="tx1"/>
                </a:solidFill>
                <a:effectLst/>
                <a:cs typeface="Arial" charset="0"/>
              </a:endParaRPr>
            </a:p>
          </p:txBody>
        </p:sp>
        <p:sp>
          <p:nvSpPr>
            <p:cNvPr id="13" name="Abgerundetes Rechteck 10"/>
            <p:cNvSpPr/>
            <p:nvPr/>
          </p:nvSpPr>
          <p:spPr bwMode="auto">
            <a:xfrm>
              <a:off x="3599892" y="1052736"/>
              <a:ext cx="2664296" cy="864096"/>
            </a:xfrm>
            <a:prstGeom prst="roundRect">
              <a:avLst/>
            </a:prstGeom>
            <a:solidFill>
              <a:schemeClr val="bg1">
                <a:lumMod val="95000"/>
              </a:schemeClr>
            </a:solidFill>
            <a:ln w="762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87000"/>
                </a:lnSpc>
                <a:spcBef>
                  <a:spcPct val="0"/>
                </a:spcBef>
                <a:spcAft>
                  <a:spcPct val="0"/>
                </a:spcAft>
                <a:buClr>
                  <a:srgbClr val="000000"/>
                </a:buClr>
                <a:buSzPct val="100000"/>
                <a:buFont typeface="Arial" charset="0"/>
                <a:buNone/>
                <a:tabLst/>
              </a:pPr>
              <a:r>
                <a:rPr lang="en-US" sz="2400" b="1" dirty="0" smtClean="0">
                  <a:solidFill>
                    <a:schemeClr val="tx1"/>
                  </a:solidFill>
                </a:rPr>
                <a:t>environment</a:t>
              </a:r>
              <a:endParaRPr kumimoji="0" lang="en-US" sz="2400" b="0" i="0" u="none" strike="noStrike" cap="none" normalizeH="0" baseline="0" dirty="0" smtClean="0">
                <a:ln>
                  <a:noFill/>
                </a:ln>
                <a:solidFill>
                  <a:schemeClr val="tx1"/>
                </a:solidFill>
                <a:effectLst/>
                <a:cs typeface="Arial" charset="0"/>
              </a:endParaRPr>
            </a:p>
          </p:txBody>
        </p:sp>
        <p:sp>
          <p:nvSpPr>
            <p:cNvPr id="15" name="Abgerundetes Rechteck 11"/>
            <p:cNvSpPr/>
            <p:nvPr/>
          </p:nvSpPr>
          <p:spPr bwMode="auto">
            <a:xfrm>
              <a:off x="3419872" y="5085184"/>
              <a:ext cx="3024336" cy="864096"/>
            </a:xfrm>
            <a:prstGeom prst="roundRect">
              <a:avLst/>
            </a:prstGeom>
            <a:solidFill>
              <a:schemeClr val="bg1">
                <a:lumMod val="95000"/>
              </a:schemeClr>
            </a:solidFill>
            <a:ln w="762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87000"/>
                </a:lnSpc>
                <a:spcBef>
                  <a:spcPct val="0"/>
                </a:spcBef>
                <a:spcAft>
                  <a:spcPct val="0"/>
                </a:spcAft>
                <a:buClr>
                  <a:srgbClr val="000000"/>
                </a:buClr>
                <a:buSzPct val="100000"/>
                <a:buFont typeface="Arial" charset="0"/>
                <a:buNone/>
                <a:tabLst/>
              </a:pPr>
              <a:r>
                <a:rPr lang="en-US" sz="2400" b="1" dirty="0" smtClean="0">
                  <a:solidFill>
                    <a:schemeClr val="tx1"/>
                  </a:solidFill>
                </a:rPr>
                <a:t>manufacturing</a:t>
              </a:r>
              <a:endParaRPr kumimoji="0" lang="en-US" sz="2400" b="0" i="0" u="none" strike="noStrike" cap="none" normalizeH="0" baseline="0" dirty="0" smtClean="0">
                <a:ln>
                  <a:noFill/>
                </a:ln>
                <a:solidFill>
                  <a:schemeClr val="tx1"/>
                </a:solidFill>
                <a:effectLst/>
                <a:cs typeface="Arial" charset="0"/>
              </a:endParaRPr>
            </a:p>
          </p:txBody>
        </p:sp>
        <p:cxnSp>
          <p:nvCxnSpPr>
            <p:cNvPr id="17" name="Gerade Verbindung mit Pfeil 13"/>
            <p:cNvCxnSpPr>
              <a:stCxn id="13" idx="2"/>
              <a:endCxn id="11" idx="0"/>
            </p:cNvCxnSpPr>
            <p:nvPr/>
          </p:nvCxnSpPr>
          <p:spPr bwMode="auto">
            <a:xfrm>
              <a:off x="4932040" y="1916832"/>
              <a:ext cx="0" cy="878328"/>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19" name="Gerade Verbindung mit Pfeil 14"/>
            <p:cNvCxnSpPr>
              <a:stCxn id="12" idx="3"/>
              <a:endCxn id="11" idx="1"/>
            </p:cNvCxnSpPr>
            <p:nvPr/>
          </p:nvCxnSpPr>
          <p:spPr bwMode="auto">
            <a:xfrm>
              <a:off x="2519772" y="3515240"/>
              <a:ext cx="1080120" cy="0"/>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cxnSp>
          <p:nvCxnSpPr>
            <p:cNvPr id="20" name="Gerade Verbindung mit Pfeil 17"/>
            <p:cNvCxnSpPr>
              <a:stCxn id="15" idx="0"/>
              <a:endCxn id="11" idx="2"/>
            </p:cNvCxnSpPr>
            <p:nvPr/>
          </p:nvCxnSpPr>
          <p:spPr bwMode="auto">
            <a:xfrm flipV="1">
              <a:off x="4932040" y="4235320"/>
              <a:ext cx="0" cy="849864"/>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sp>
          <p:nvSpPr>
            <p:cNvPr id="23" name="Textfeld 20"/>
            <p:cNvSpPr txBox="1"/>
            <p:nvPr/>
          </p:nvSpPr>
          <p:spPr>
            <a:xfrm>
              <a:off x="7192751" y="3209696"/>
              <a:ext cx="704501" cy="624192"/>
            </a:xfrm>
            <a:prstGeom prst="rect">
              <a:avLst/>
            </a:prstGeom>
            <a:noFill/>
          </p:spPr>
          <p:txBody>
            <a:bodyPr wrap="square" rtlCol="0">
              <a:spAutoFit/>
            </a:bodyPr>
            <a:lstStyle/>
            <a:p>
              <a:pPr algn="ctr"/>
              <a:r>
                <a:rPr lang="en-US" sz="2400" dirty="0" smtClean="0">
                  <a:solidFill>
                    <a:schemeClr val="tx1"/>
                  </a:solidFill>
                </a:rPr>
                <a:t>∆y</a:t>
              </a:r>
              <a:endParaRPr lang="en-US" sz="2400" dirty="0">
                <a:solidFill>
                  <a:schemeClr val="tx1"/>
                </a:solidFill>
              </a:endParaRPr>
            </a:p>
          </p:txBody>
        </p:sp>
        <p:cxnSp>
          <p:nvCxnSpPr>
            <p:cNvPr id="24" name="Gerade Verbindung mit Pfeil 21"/>
            <p:cNvCxnSpPr>
              <a:stCxn id="11" idx="3"/>
              <a:endCxn id="23" idx="1"/>
            </p:cNvCxnSpPr>
            <p:nvPr/>
          </p:nvCxnSpPr>
          <p:spPr bwMode="auto">
            <a:xfrm>
              <a:off x="6264188" y="3515240"/>
              <a:ext cx="928563" cy="6552"/>
            </a:xfrm>
            <a:prstGeom prst="straightConnector1">
              <a:avLst/>
            </a:prstGeom>
            <a:solidFill>
              <a:srgbClr val="00B8FF"/>
            </a:solidFill>
            <a:ln w="38100" cap="flat" cmpd="sng" algn="ctr">
              <a:solidFill>
                <a:schemeClr val="tx1"/>
              </a:solidFill>
              <a:prstDash val="solid"/>
              <a:round/>
              <a:headEnd type="none" w="med" len="med"/>
              <a:tailEnd type="triangle"/>
            </a:ln>
            <a:effectLst/>
          </p:spPr>
        </p:cxnSp>
        <p:sp>
          <p:nvSpPr>
            <p:cNvPr id="25" name="Textfeld 24"/>
            <p:cNvSpPr txBox="1"/>
            <p:nvPr/>
          </p:nvSpPr>
          <p:spPr>
            <a:xfrm>
              <a:off x="4744480" y="2025717"/>
              <a:ext cx="1008112" cy="613433"/>
            </a:xfrm>
            <a:prstGeom prst="rect">
              <a:avLst/>
            </a:prstGeom>
            <a:noFill/>
          </p:spPr>
          <p:txBody>
            <a:bodyPr wrap="square" rtlCol="0">
              <a:spAutoFit/>
            </a:bodyPr>
            <a:lstStyle/>
            <a:p>
              <a:pPr algn="ctr"/>
              <a:r>
                <a:rPr lang="en-US" sz="2400" dirty="0" smtClean="0">
                  <a:solidFill>
                    <a:schemeClr val="tx1"/>
                  </a:solidFill>
                </a:rPr>
                <a:t>∆e</a:t>
              </a:r>
              <a:endParaRPr lang="en-US" sz="2400" dirty="0">
                <a:solidFill>
                  <a:schemeClr val="tx1"/>
                </a:solidFill>
              </a:endParaRPr>
            </a:p>
          </p:txBody>
        </p:sp>
        <p:sp>
          <p:nvSpPr>
            <p:cNvPr id="26" name="Textfeld 25"/>
            <p:cNvSpPr txBox="1"/>
            <p:nvPr/>
          </p:nvSpPr>
          <p:spPr>
            <a:xfrm>
              <a:off x="4797813" y="4417974"/>
              <a:ext cx="1008112" cy="613433"/>
            </a:xfrm>
            <a:prstGeom prst="rect">
              <a:avLst/>
            </a:prstGeom>
            <a:noFill/>
          </p:spPr>
          <p:txBody>
            <a:bodyPr wrap="square" rtlCol="0">
              <a:spAutoFit/>
            </a:bodyPr>
            <a:lstStyle/>
            <a:p>
              <a:pPr algn="ctr"/>
              <a:r>
                <a:rPr lang="en-US" sz="2400" dirty="0" smtClean="0">
                  <a:solidFill>
                    <a:schemeClr val="tx1"/>
                  </a:solidFill>
                </a:rPr>
                <a:t>∆m</a:t>
              </a:r>
              <a:endParaRPr lang="en-US" sz="2400" dirty="0">
                <a:solidFill>
                  <a:schemeClr val="tx1"/>
                </a:solidFill>
              </a:endParaRPr>
            </a:p>
          </p:txBody>
        </p:sp>
        <p:sp>
          <p:nvSpPr>
            <p:cNvPr id="27" name="Textfeld 26"/>
            <p:cNvSpPr txBox="1"/>
            <p:nvPr/>
          </p:nvSpPr>
          <p:spPr>
            <a:xfrm>
              <a:off x="2500199" y="2973271"/>
              <a:ext cx="1008112" cy="613433"/>
            </a:xfrm>
            <a:prstGeom prst="rect">
              <a:avLst/>
            </a:prstGeom>
            <a:noFill/>
          </p:spPr>
          <p:txBody>
            <a:bodyPr wrap="square" rtlCol="0">
              <a:spAutoFit/>
            </a:bodyPr>
            <a:lstStyle/>
            <a:p>
              <a:pPr algn="ctr"/>
              <a:r>
                <a:rPr lang="en-US" sz="2400" dirty="0" smtClean="0">
                  <a:solidFill>
                    <a:schemeClr val="tx1"/>
                  </a:solidFill>
                </a:rPr>
                <a:t>∆x</a:t>
              </a:r>
              <a:endParaRPr lang="en-US" sz="2400" dirty="0">
                <a:solidFill>
                  <a:schemeClr val="tx1"/>
                </a:solidFill>
              </a:endParaRPr>
            </a:p>
          </p:txBody>
        </p:sp>
      </p:grpSp>
      <p:sp>
        <p:nvSpPr>
          <p:cNvPr id="28" name="Content Placeholder 4"/>
          <p:cNvSpPr txBox="1">
            <a:spLocks/>
          </p:cNvSpPr>
          <p:nvPr/>
        </p:nvSpPr>
        <p:spPr>
          <a:xfrm>
            <a:off x="571073" y="1225773"/>
            <a:ext cx="8135937" cy="4435475"/>
          </a:xfrm>
          <a:prstGeom prst="rect">
            <a:avLst/>
          </a:prstGeom>
        </p:spPr>
        <p:txBody>
          <a:bodyPr/>
          <a:lstStyle>
            <a:lvl1pPr marL="236538" indent="-276225" algn="l" defTabSz="457200" rtl="0" eaLnBrk="1" fontAlgn="base" hangingPunct="1">
              <a:lnSpc>
                <a:spcPts val="2400"/>
              </a:lnSpc>
              <a:spcBef>
                <a:spcPts val="480"/>
              </a:spcBef>
              <a:spcAft>
                <a:spcPct val="0"/>
              </a:spcAft>
              <a:buClr>
                <a:srgbClr val="003366"/>
              </a:buClr>
              <a:buSzPct val="100000"/>
              <a:buFont typeface="Lucida Grande" charset="0"/>
              <a:buChar char="●"/>
              <a:defRPr sz="2000" kern="1200">
                <a:solidFill>
                  <a:schemeClr val="tx1"/>
                </a:solidFill>
                <a:latin typeface="Arial" pitchFamily="34" charset="0"/>
                <a:ea typeface="ＭＳ Ｐゴシック" charset="0"/>
                <a:cs typeface="Arial" pitchFamily="34" charset="0"/>
              </a:defRPr>
            </a:lvl1pPr>
            <a:lvl2pPr marL="750888" indent="-276225" algn="l" defTabSz="457200" rtl="0" eaLnBrk="1" fontAlgn="base" hangingPunct="1">
              <a:lnSpc>
                <a:spcPts val="2200"/>
              </a:lnSpc>
              <a:spcBef>
                <a:spcPts val="432"/>
              </a:spcBef>
              <a:spcAft>
                <a:spcPct val="0"/>
              </a:spcAft>
              <a:buClr>
                <a:srgbClr val="003366"/>
              </a:buClr>
              <a:buSzPct val="80000"/>
              <a:buFont typeface="Lucida Grande" charset="0"/>
              <a:buChar char="●"/>
              <a:defRPr kern="1200">
                <a:solidFill>
                  <a:schemeClr val="tx1"/>
                </a:solidFill>
                <a:latin typeface="Arial" pitchFamily="34" charset="0"/>
                <a:ea typeface="ＭＳ Ｐゴシック" charset="0"/>
                <a:cs typeface="Arial" pitchFamily="34" charset="0"/>
              </a:defRPr>
            </a:lvl2pPr>
            <a:lvl3pPr marL="12017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3pPr>
            <a:lvl4pPr marL="14430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4pPr>
            <a:lvl5pPr marL="1655763"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spcBef>
                <a:spcPts val="0"/>
              </a:spcBef>
              <a:spcAft>
                <a:spcPts val="1200"/>
              </a:spcAft>
            </a:pPr>
            <a:r>
              <a:rPr lang="en-US" sz="2400" dirty="0" smtClean="0"/>
              <a:t>Extending RAP model to represent </a:t>
            </a:r>
            <a:r>
              <a:rPr lang="de-DE" sz="2400" dirty="0" smtClean="0"/>
              <a:t>bit flip probabilities </a:t>
            </a:r>
            <a:r>
              <a:rPr lang="en-US" sz="2400" dirty="0" smtClean="0"/>
              <a:t>by </a:t>
            </a:r>
            <a:r>
              <a:rPr lang="de-DE" sz="2400" dirty="0"/>
              <a:t>uncertainty distributions rather than single </a:t>
            </a:r>
            <a:r>
              <a:rPr lang="de-DE" sz="2400" dirty="0" smtClean="0"/>
              <a:t>values</a:t>
            </a:r>
            <a:endParaRPr lang="de-DE" sz="2400" dirty="0"/>
          </a:p>
          <a:p>
            <a:pPr>
              <a:spcBef>
                <a:spcPts val="0"/>
              </a:spcBef>
              <a:spcAft>
                <a:spcPts val="1200"/>
              </a:spcAft>
            </a:pPr>
            <a:endParaRPr lang="en-US" sz="2400" dirty="0"/>
          </a:p>
        </p:txBody>
      </p:sp>
      <p:sp>
        <p:nvSpPr>
          <p:cNvPr id="21" name="Rectangle 20"/>
          <p:cNvSpPr/>
          <p:nvPr/>
        </p:nvSpPr>
        <p:spPr>
          <a:xfrm>
            <a:off x="742340" y="6088940"/>
            <a:ext cx="7905379" cy="292388"/>
          </a:xfrm>
          <a:prstGeom prst="rect">
            <a:avLst/>
          </a:prstGeom>
        </p:spPr>
        <p:txBody>
          <a:bodyPr wrap="square">
            <a:spAutoFit/>
          </a:bodyPr>
          <a:lstStyle/>
          <a:p>
            <a:r>
              <a:rPr lang="en-US" sz="1300" dirty="0"/>
              <a:t> F. Khosravi et al., “Uncertainty-aware Reliability Analysis and Optimization”, DATE, 2015.</a:t>
            </a:r>
          </a:p>
        </p:txBody>
      </p:sp>
    </p:spTree>
    <p:extLst>
      <p:ext uri="{BB962C8B-B14F-4D97-AF65-F5344CB8AC3E}">
        <p14:creationId xmlns:p14="http://schemas.microsoft.com/office/powerpoint/2010/main" val="126640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r>
              <a:rPr lang="en-GB" sz="2800" dirty="0"/>
              <a:t>Outline</a:t>
            </a:r>
            <a:endParaRPr lang="de-DE"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6</a:t>
            </a:fld>
            <a:endParaRPr lang="en-US" sz="1100" dirty="0">
              <a:latin typeface="Arial" panose="020B0604020202020204" pitchFamily="34" charset="0"/>
              <a:cs typeface="Arial" panose="020B0604020202020204" pitchFamily="34" charset="0"/>
            </a:endParaRPr>
          </a:p>
        </p:txBody>
      </p:sp>
      <p:sp>
        <p:nvSpPr>
          <p:cNvPr id="14" name="Fußzeilenplatzhalter 35"/>
          <p:cNvSpPr txBox="1">
            <a:spLocks/>
          </p:cNvSpPr>
          <p:nvPr/>
        </p:nvSpPr>
        <p:spPr>
          <a:xfrm>
            <a:off x="627062" y="6408738"/>
            <a:ext cx="7185297"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p:sp>
        <p:nvSpPr>
          <p:cNvPr id="10" name="Content Placeholder 4"/>
          <p:cNvSpPr txBox="1">
            <a:spLocks/>
          </p:cNvSpPr>
          <p:nvPr/>
        </p:nvSpPr>
        <p:spPr>
          <a:xfrm>
            <a:off x="571073" y="1225773"/>
            <a:ext cx="8135937" cy="4435475"/>
          </a:xfrm>
          <a:prstGeom prst="rect">
            <a:avLst/>
          </a:prstGeom>
        </p:spPr>
        <p:txBody>
          <a:bodyPr/>
          <a:lstStyle>
            <a:lvl1pPr marL="236538" indent="-276225" algn="l" defTabSz="457200" rtl="0" eaLnBrk="1" fontAlgn="base" hangingPunct="1">
              <a:lnSpc>
                <a:spcPts val="2400"/>
              </a:lnSpc>
              <a:spcBef>
                <a:spcPts val="480"/>
              </a:spcBef>
              <a:spcAft>
                <a:spcPct val="0"/>
              </a:spcAft>
              <a:buClr>
                <a:srgbClr val="003366"/>
              </a:buClr>
              <a:buSzPct val="100000"/>
              <a:buFont typeface="Lucida Grande" charset="0"/>
              <a:buChar char="●"/>
              <a:defRPr sz="2000" kern="1200">
                <a:solidFill>
                  <a:schemeClr val="tx1"/>
                </a:solidFill>
                <a:latin typeface="Arial" pitchFamily="34" charset="0"/>
                <a:ea typeface="ＭＳ Ｐゴシック" charset="0"/>
                <a:cs typeface="Arial" pitchFamily="34" charset="0"/>
              </a:defRPr>
            </a:lvl1pPr>
            <a:lvl2pPr marL="750888" indent="-276225" algn="l" defTabSz="457200" rtl="0" eaLnBrk="1" fontAlgn="base" hangingPunct="1">
              <a:lnSpc>
                <a:spcPts val="2200"/>
              </a:lnSpc>
              <a:spcBef>
                <a:spcPts val="432"/>
              </a:spcBef>
              <a:spcAft>
                <a:spcPct val="0"/>
              </a:spcAft>
              <a:buClr>
                <a:srgbClr val="003366"/>
              </a:buClr>
              <a:buSzPct val="80000"/>
              <a:buFont typeface="Lucida Grande" charset="0"/>
              <a:buChar char="●"/>
              <a:defRPr kern="1200">
                <a:solidFill>
                  <a:schemeClr val="tx1"/>
                </a:solidFill>
                <a:latin typeface="Arial" pitchFamily="34" charset="0"/>
                <a:ea typeface="ＭＳ Ｐゴシック" charset="0"/>
                <a:cs typeface="Arial" pitchFamily="34" charset="0"/>
              </a:defRPr>
            </a:lvl2pPr>
            <a:lvl3pPr marL="12017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3pPr>
            <a:lvl4pPr marL="14430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4pPr>
            <a:lvl5pPr marL="1655763"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lnSpc>
                <a:spcPct val="100000"/>
              </a:lnSpc>
              <a:spcBef>
                <a:spcPts val="0"/>
              </a:spcBef>
              <a:spcAft>
                <a:spcPts val="1200"/>
              </a:spcAft>
            </a:pPr>
            <a:r>
              <a:rPr lang="en-US" sz="2400" dirty="0" smtClean="0">
                <a:solidFill>
                  <a:schemeClr val="bg1">
                    <a:lumMod val="75000"/>
                  </a:schemeClr>
                </a:solidFill>
              </a:rPr>
              <a:t>Overview</a:t>
            </a:r>
          </a:p>
          <a:p>
            <a:pPr>
              <a:lnSpc>
                <a:spcPct val="100000"/>
              </a:lnSpc>
              <a:spcBef>
                <a:spcPts val="0"/>
              </a:spcBef>
              <a:spcAft>
                <a:spcPts val="1200"/>
              </a:spcAft>
            </a:pPr>
            <a:r>
              <a:rPr lang="en-US" sz="2400" dirty="0" smtClean="0"/>
              <a:t>Motivation</a:t>
            </a:r>
            <a:endParaRPr lang="en-US" sz="2400" dirty="0"/>
          </a:p>
          <a:p>
            <a:pPr>
              <a:lnSpc>
                <a:spcPct val="100000"/>
              </a:lnSpc>
              <a:spcBef>
                <a:spcPts val="0"/>
              </a:spcBef>
              <a:spcAft>
                <a:spcPts val="1200"/>
              </a:spcAft>
            </a:pPr>
            <a:r>
              <a:rPr lang="en-US" sz="2400" dirty="0"/>
              <a:t>Uncertainty-Aware Reliability Analysis</a:t>
            </a:r>
          </a:p>
          <a:p>
            <a:pPr>
              <a:lnSpc>
                <a:spcPct val="100000"/>
              </a:lnSpc>
              <a:spcBef>
                <a:spcPts val="0"/>
              </a:spcBef>
              <a:spcAft>
                <a:spcPts val="1200"/>
              </a:spcAft>
            </a:pPr>
            <a:r>
              <a:rPr lang="en-US" sz="2400" dirty="0"/>
              <a:t>Uncertainty-Aware Optimization</a:t>
            </a:r>
          </a:p>
          <a:p>
            <a:pPr>
              <a:lnSpc>
                <a:spcPct val="100000"/>
              </a:lnSpc>
              <a:spcBef>
                <a:spcPts val="0"/>
              </a:spcBef>
              <a:spcAft>
                <a:spcPts val="1200"/>
              </a:spcAft>
            </a:pPr>
            <a:r>
              <a:rPr lang="en-US" sz="2400" dirty="0"/>
              <a:t>Experimental </a:t>
            </a:r>
            <a:r>
              <a:rPr lang="en-US" sz="2400" dirty="0" smtClean="0"/>
              <a:t>Setup and Results</a:t>
            </a:r>
            <a:endParaRPr lang="en-US" sz="2400" dirty="0"/>
          </a:p>
          <a:p>
            <a:pPr>
              <a:lnSpc>
                <a:spcPct val="100000"/>
              </a:lnSpc>
              <a:spcBef>
                <a:spcPts val="0"/>
              </a:spcBef>
              <a:spcAft>
                <a:spcPts val="1200"/>
              </a:spcAft>
            </a:pPr>
            <a:r>
              <a:rPr lang="en-US" sz="2400" dirty="0" smtClean="0"/>
              <a:t>Future Perspectives of RAP Model</a:t>
            </a:r>
            <a:endParaRPr lang="en-US" sz="2400" dirty="0"/>
          </a:p>
        </p:txBody>
      </p:sp>
    </p:spTree>
    <p:extLst>
      <p:ext uri="{BB962C8B-B14F-4D97-AF65-F5344CB8AC3E}">
        <p14:creationId xmlns:p14="http://schemas.microsoft.com/office/powerpoint/2010/main" val="968133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r>
              <a:rPr lang="en-US" sz="2800" dirty="0" smtClean="0"/>
              <a:t>Uncertainty</a:t>
            </a:r>
            <a:r>
              <a:rPr lang="de-DE" sz="2800" dirty="0" smtClean="0"/>
              <a:t> </a:t>
            </a:r>
            <a:r>
              <a:rPr lang="en-US" sz="2800" dirty="0" smtClean="0"/>
              <a:t>Grows along with Scaling</a:t>
            </a:r>
            <a:endParaRPr lang="de-DE"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7</a:t>
            </a:fld>
            <a:endParaRPr lang="en-US" sz="1100" dirty="0">
              <a:latin typeface="Arial" panose="020B0604020202020204" pitchFamily="34" charset="0"/>
              <a:cs typeface="Arial" panose="020B0604020202020204" pitchFamily="34" charset="0"/>
            </a:endParaRPr>
          </a:p>
        </p:txBody>
      </p:sp>
      <p:sp>
        <p:nvSpPr>
          <p:cNvPr id="14" name="Fußzeilenplatzhalter 35"/>
          <p:cNvSpPr txBox="1">
            <a:spLocks/>
          </p:cNvSpPr>
          <p:nvPr/>
        </p:nvSpPr>
        <p:spPr>
          <a:xfrm>
            <a:off x="627062" y="6408738"/>
            <a:ext cx="7185297"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p:grpSp>
        <p:nvGrpSpPr>
          <p:cNvPr id="16" name="Group 15"/>
          <p:cNvGrpSpPr/>
          <p:nvPr/>
        </p:nvGrpSpPr>
        <p:grpSpPr>
          <a:xfrm>
            <a:off x="395639" y="1331475"/>
            <a:ext cx="8352723" cy="4185757"/>
            <a:chOff x="395638" y="2170593"/>
            <a:chExt cx="8352723" cy="4185757"/>
          </a:xfrm>
        </p:grpSpPr>
        <p:pic>
          <p:nvPicPr>
            <p:cNvPr id="18" name="Picture 2"/>
            <p:cNvPicPr>
              <a:picLocks noChangeAspect="1" noChangeArrowheads="1"/>
            </p:cNvPicPr>
            <p:nvPr/>
          </p:nvPicPr>
          <p:blipFill>
            <a:blip r:embed="rId3" cstate="print"/>
            <a:srcRect/>
            <a:stretch>
              <a:fillRect/>
            </a:stretch>
          </p:blipFill>
          <p:spPr bwMode="auto">
            <a:xfrm>
              <a:off x="395638" y="2539926"/>
              <a:ext cx="8352723" cy="3816424"/>
            </a:xfrm>
            <a:prstGeom prst="rect">
              <a:avLst/>
            </a:prstGeom>
            <a:noFill/>
            <a:ln w="9525">
              <a:noFill/>
              <a:miter lim="800000"/>
              <a:headEnd/>
              <a:tailEnd/>
            </a:ln>
          </p:spPr>
        </p:pic>
        <p:sp>
          <p:nvSpPr>
            <p:cNvPr id="21" name="Rectangle 20"/>
            <p:cNvSpPr/>
            <p:nvPr/>
          </p:nvSpPr>
          <p:spPr>
            <a:xfrm>
              <a:off x="2288729" y="2170593"/>
              <a:ext cx="1152129" cy="461665"/>
            </a:xfrm>
            <a:prstGeom prst="rect">
              <a:avLst/>
            </a:prstGeom>
          </p:spPr>
          <p:txBody>
            <a:bodyPr wrap="square">
              <a:spAutoFit/>
            </a:bodyPr>
            <a:lstStyle/>
            <a:p>
              <a:pPr marL="0" lvl="1" algn="ctr"/>
              <a:r>
                <a:rPr lang="en-US" sz="2400" b="1" dirty="0" smtClean="0"/>
                <a:t>280nm</a:t>
              </a:r>
              <a:endParaRPr lang="en-US" sz="2400" b="1" dirty="0"/>
            </a:p>
          </p:txBody>
        </p:sp>
        <p:sp>
          <p:nvSpPr>
            <p:cNvPr id="22" name="Rectangle 21"/>
            <p:cNvSpPr/>
            <p:nvPr/>
          </p:nvSpPr>
          <p:spPr>
            <a:xfrm>
              <a:off x="6328209" y="2170593"/>
              <a:ext cx="989373" cy="461665"/>
            </a:xfrm>
            <a:prstGeom prst="rect">
              <a:avLst/>
            </a:prstGeom>
          </p:spPr>
          <p:txBody>
            <a:bodyPr wrap="none">
              <a:spAutoFit/>
            </a:bodyPr>
            <a:lstStyle/>
            <a:p>
              <a:r>
                <a:rPr lang="en-US" sz="2400" b="1" dirty="0" smtClean="0"/>
                <a:t>35nm</a:t>
              </a:r>
              <a:endParaRPr lang="en-US" sz="2400" b="1" dirty="0"/>
            </a:p>
          </p:txBody>
        </p:sp>
      </p:grpSp>
      <p:sp>
        <p:nvSpPr>
          <p:cNvPr id="2" name="Rectangle 1"/>
          <p:cNvSpPr/>
          <p:nvPr/>
        </p:nvSpPr>
        <p:spPr>
          <a:xfrm>
            <a:off x="742340" y="5744869"/>
            <a:ext cx="7905379" cy="492443"/>
          </a:xfrm>
          <a:prstGeom prst="rect">
            <a:avLst/>
          </a:prstGeom>
        </p:spPr>
        <p:txBody>
          <a:bodyPr wrap="square">
            <a:spAutoFit/>
          </a:bodyPr>
          <a:lstStyle/>
          <a:p>
            <a:r>
              <a:rPr lang="de-DE" sz="1300" dirty="0"/>
              <a:t>B. Kaczer et al., “Atomistic </a:t>
            </a:r>
            <a:r>
              <a:rPr lang="de-DE" sz="1300" dirty="0" smtClean="0"/>
              <a:t>Approach </a:t>
            </a:r>
            <a:r>
              <a:rPr lang="de-DE" sz="1300" dirty="0"/>
              <a:t>to </a:t>
            </a:r>
            <a:r>
              <a:rPr lang="de-DE" sz="1300" dirty="0" smtClean="0"/>
              <a:t>Variability </a:t>
            </a:r>
            <a:r>
              <a:rPr lang="de-DE" sz="1300" dirty="0"/>
              <a:t>of </a:t>
            </a:r>
            <a:r>
              <a:rPr lang="de-DE" sz="1300" dirty="0" smtClean="0"/>
              <a:t>Bias-Temperature Instability </a:t>
            </a:r>
            <a:r>
              <a:rPr lang="de-DE" sz="1300" dirty="0"/>
              <a:t>in </a:t>
            </a:r>
            <a:r>
              <a:rPr lang="de-DE" sz="1300" dirty="0" smtClean="0"/>
              <a:t>Circuit </a:t>
            </a:r>
            <a:r>
              <a:rPr lang="en-US" sz="1300" dirty="0" smtClean="0"/>
              <a:t>Simulations</a:t>
            </a:r>
            <a:r>
              <a:rPr lang="de-DE" sz="1300" dirty="0" smtClean="0"/>
              <a:t>”, IRPS, </a:t>
            </a:r>
            <a:r>
              <a:rPr lang="de-DE" sz="1300" dirty="0"/>
              <a:t>2011.</a:t>
            </a:r>
          </a:p>
        </p:txBody>
      </p:sp>
    </p:spTree>
    <p:extLst>
      <p:ext uri="{BB962C8B-B14F-4D97-AF65-F5344CB8AC3E}">
        <p14:creationId xmlns:p14="http://schemas.microsoft.com/office/powerpoint/2010/main" val="860989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r>
              <a:rPr lang="en-GB" sz="2800" dirty="0"/>
              <a:t>Uncertainty </a:t>
            </a:r>
            <a:r>
              <a:rPr lang="en-GB" sz="2800" dirty="0" smtClean="0"/>
              <a:t>Representation</a:t>
            </a:r>
            <a:endParaRPr lang="de-DE"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8</a:t>
            </a:fld>
            <a:endParaRPr lang="en-US" sz="1100" dirty="0">
              <a:latin typeface="Arial" panose="020B0604020202020204" pitchFamily="34" charset="0"/>
              <a:cs typeface="Arial" panose="020B0604020202020204" pitchFamily="34" charset="0"/>
            </a:endParaRPr>
          </a:p>
        </p:txBody>
      </p:sp>
      <p:sp>
        <p:nvSpPr>
          <p:cNvPr id="14" name="Fußzeilenplatzhalter 35"/>
          <p:cNvSpPr txBox="1">
            <a:spLocks/>
          </p:cNvSpPr>
          <p:nvPr/>
        </p:nvSpPr>
        <p:spPr>
          <a:xfrm>
            <a:off x="627062" y="6408738"/>
            <a:ext cx="7185297"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p:sp>
        <p:nvSpPr>
          <p:cNvPr id="10" name="Content Placeholder 4"/>
          <p:cNvSpPr txBox="1">
            <a:spLocks/>
          </p:cNvSpPr>
          <p:nvPr/>
        </p:nvSpPr>
        <p:spPr>
          <a:xfrm>
            <a:off x="571073" y="1225773"/>
            <a:ext cx="8135937" cy="4435475"/>
          </a:xfrm>
          <a:prstGeom prst="rect">
            <a:avLst/>
          </a:prstGeom>
        </p:spPr>
        <p:txBody>
          <a:bodyPr/>
          <a:lstStyle>
            <a:lvl1pPr marL="236538" indent="-276225" algn="l" defTabSz="457200" rtl="0" eaLnBrk="1" fontAlgn="base" hangingPunct="1">
              <a:lnSpc>
                <a:spcPts val="2400"/>
              </a:lnSpc>
              <a:spcBef>
                <a:spcPts val="480"/>
              </a:spcBef>
              <a:spcAft>
                <a:spcPct val="0"/>
              </a:spcAft>
              <a:buClr>
                <a:srgbClr val="003366"/>
              </a:buClr>
              <a:buSzPct val="100000"/>
              <a:buFont typeface="Lucida Grande" charset="0"/>
              <a:buChar char="●"/>
              <a:defRPr sz="2000" kern="1200">
                <a:solidFill>
                  <a:schemeClr val="tx1"/>
                </a:solidFill>
                <a:latin typeface="Arial" pitchFamily="34" charset="0"/>
                <a:ea typeface="ＭＳ Ｐゴシック" charset="0"/>
                <a:cs typeface="Arial" pitchFamily="34" charset="0"/>
              </a:defRPr>
            </a:lvl1pPr>
            <a:lvl2pPr marL="750888" indent="-276225" algn="l" defTabSz="457200" rtl="0" eaLnBrk="1" fontAlgn="base" hangingPunct="1">
              <a:lnSpc>
                <a:spcPts val="2200"/>
              </a:lnSpc>
              <a:spcBef>
                <a:spcPts val="432"/>
              </a:spcBef>
              <a:spcAft>
                <a:spcPct val="0"/>
              </a:spcAft>
              <a:buClr>
                <a:srgbClr val="003366"/>
              </a:buClr>
              <a:buSzPct val="80000"/>
              <a:buFont typeface="Lucida Grande" charset="0"/>
              <a:buChar char="●"/>
              <a:defRPr kern="1200">
                <a:solidFill>
                  <a:schemeClr val="tx1"/>
                </a:solidFill>
                <a:latin typeface="Arial" pitchFamily="34" charset="0"/>
                <a:ea typeface="ＭＳ Ｐゴシック" charset="0"/>
                <a:cs typeface="Arial" pitchFamily="34" charset="0"/>
              </a:defRPr>
            </a:lvl2pPr>
            <a:lvl3pPr marL="12017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3pPr>
            <a:lvl4pPr marL="1443038"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4pPr>
            <a:lvl5pPr marL="1655763" indent="-215900" algn="l" defTabSz="457200" rtl="0" eaLnBrk="1" fontAlgn="base" hangingPunct="1">
              <a:lnSpc>
                <a:spcPts val="2000"/>
              </a:lnSpc>
              <a:spcBef>
                <a:spcPts val="384"/>
              </a:spcBef>
              <a:spcAft>
                <a:spcPct val="0"/>
              </a:spcAft>
              <a:buClr>
                <a:srgbClr val="003366"/>
              </a:buClr>
              <a:buSzPct val="64000"/>
              <a:buFont typeface="Lucida Grande" charset="0"/>
              <a:buChar char="●"/>
              <a:defRPr sz="16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0">
              <a:lnSpc>
                <a:spcPct val="100000"/>
              </a:lnSpc>
              <a:spcBef>
                <a:spcPts val="0"/>
              </a:spcBef>
              <a:spcAft>
                <a:spcPts val="1200"/>
              </a:spcAft>
            </a:pPr>
            <a:r>
              <a:rPr lang="en-US" sz="2400" dirty="0"/>
              <a:t>Existing reliability analysis approaches consider </a:t>
            </a:r>
          </a:p>
          <a:p>
            <a:pPr marL="450850" lvl="2">
              <a:lnSpc>
                <a:spcPct val="100000"/>
              </a:lnSpc>
              <a:spcBef>
                <a:spcPts val="0"/>
              </a:spcBef>
              <a:spcAft>
                <a:spcPts val="1200"/>
              </a:spcAft>
            </a:pPr>
            <a:r>
              <a:rPr lang="en-US" sz="2200" dirty="0">
                <a:solidFill>
                  <a:srgbClr val="FF0000"/>
                </a:solidFill>
              </a:rPr>
              <a:t>no</a:t>
            </a:r>
            <a:r>
              <a:rPr lang="en-US" sz="2200" dirty="0"/>
              <a:t> uncertainty (lack of safety),</a:t>
            </a:r>
          </a:p>
          <a:p>
            <a:pPr marL="450850" lvl="2">
              <a:lnSpc>
                <a:spcPct val="100000"/>
              </a:lnSpc>
              <a:spcBef>
                <a:spcPts val="0"/>
              </a:spcBef>
              <a:spcAft>
                <a:spcPts val="1200"/>
              </a:spcAft>
            </a:pPr>
            <a:r>
              <a:rPr lang="en-US" sz="2200" dirty="0">
                <a:solidFill>
                  <a:srgbClr val="FF0000"/>
                </a:solidFill>
              </a:rPr>
              <a:t>worst-case</a:t>
            </a:r>
            <a:r>
              <a:rPr lang="en-US" sz="2200" dirty="0"/>
              <a:t> uncertainty (lack of efficiency</a:t>
            </a:r>
            <a:r>
              <a:rPr lang="en-US" sz="2200" dirty="0" smtClean="0"/>
              <a:t>), </a:t>
            </a:r>
            <a:r>
              <a:rPr lang="en-US" sz="2200" dirty="0"/>
              <a:t>or</a:t>
            </a:r>
          </a:p>
          <a:p>
            <a:pPr marL="450850" lvl="2">
              <a:lnSpc>
                <a:spcPct val="100000"/>
              </a:lnSpc>
              <a:spcBef>
                <a:spcPts val="0"/>
              </a:spcBef>
              <a:spcAft>
                <a:spcPts val="1200"/>
              </a:spcAft>
            </a:pPr>
            <a:r>
              <a:rPr lang="en-US" sz="2200" dirty="0">
                <a:solidFill>
                  <a:srgbClr val="FF0000"/>
                </a:solidFill>
              </a:rPr>
              <a:t>average</a:t>
            </a:r>
            <a:r>
              <a:rPr lang="en-US" sz="2200" dirty="0"/>
              <a:t> uncertainty (lack of safety).</a:t>
            </a:r>
          </a:p>
        </p:txBody>
      </p:sp>
      <p:pic>
        <p:nvPicPr>
          <p:cNvPr id="4" name="Picture 3"/>
          <p:cNvPicPr>
            <a:picLocks noChangeAspect="1"/>
          </p:cNvPicPr>
          <p:nvPr/>
        </p:nvPicPr>
        <p:blipFill>
          <a:blip r:embed="rId3"/>
          <a:stretch>
            <a:fillRect/>
          </a:stretch>
        </p:blipFill>
        <p:spPr>
          <a:xfrm>
            <a:off x="2303748" y="3246867"/>
            <a:ext cx="4536504" cy="3156093"/>
          </a:xfrm>
          <a:prstGeom prst="rect">
            <a:avLst/>
          </a:prstGeom>
        </p:spPr>
      </p:pic>
      <p:sp>
        <p:nvSpPr>
          <p:cNvPr id="11" name="Abgerundetes Rechteck 10"/>
          <p:cNvSpPr/>
          <p:nvPr/>
        </p:nvSpPr>
        <p:spPr>
          <a:xfrm>
            <a:off x="2496500" y="3164979"/>
            <a:ext cx="4151000" cy="1021556"/>
          </a:xfrm>
          <a:prstGeom prst="roundRect">
            <a:avLst/>
          </a:prstGeom>
          <a:gradFill>
            <a:gsLst>
              <a:gs pos="100000">
                <a:srgbClr val="18719C"/>
              </a:gs>
              <a:gs pos="57000">
                <a:srgbClr val="00416B"/>
              </a:gs>
            </a:gsLst>
          </a:gradFill>
          <a:ln w="101600" cap="flat">
            <a:solidFill>
              <a:srgbClr val="B5C7E7">
                <a:alpha val="66000"/>
              </a:srgbClr>
            </a:solidFill>
            <a:round/>
          </a:ln>
        </p:spPr>
        <p:style>
          <a:lnRef idx="2">
            <a:schemeClr val="accent2">
              <a:shade val="50000"/>
            </a:schemeClr>
          </a:lnRef>
          <a:fillRef idx="1003">
            <a:schemeClr val="dk2"/>
          </a:fillRef>
          <a:effectRef idx="0">
            <a:schemeClr val="accent2"/>
          </a:effectRef>
          <a:fontRef idx="minor">
            <a:schemeClr val="lt1"/>
          </a:fontRef>
        </p:style>
        <p:txBody>
          <a:bodyPr wrap="square">
            <a:spAutoFit/>
          </a:bodyPr>
          <a:lstStyle/>
          <a:p>
            <a:pPr algn="ctr"/>
            <a:r>
              <a:rPr lang="en-US" b="1" dirty="0" smtClean="0">
                <a:solidFill>
                  <a:schemeClr val="bg1"/>
                </a:solidFill>
                <a:latin typeface="Arial" panose="020B0604020202020204" pitchFamily="34" charset="0"/>
                <a:cs typeface="Arial" panose="020B0604020202020204" pitchFamily="34" charset="0"/>
              </a:rPr>
              <a:t>Uncertainty</a:t>
            </a:r>
            <a:r>
              <a:rPr lang="de-DE" b="1" dirty="0" smtClean="0">
                <a:solidFill>
                  <a:schemeClr val="bg1"/>
                </a:solidFill>
                <a:latin typeface="Arial" panose="020B0604020202020204" pitchFamily="34" charset="0"/>
                <a:cs typeface="Arial" panose="020B0604020202020204" pitchFamily="34" charset="0"/>
              </a:rPr>
              <a:t> </a:t>
            </a:r>
            <a:r>
              <a:rPr lang="en-US" b="1" dirty="0" smtClean="0">
                <a:solidFill>
                  <a:schemeClr val="bg1"/>
                </a:solidFill>
                <a:latin typeface="Arial" panose="020B0604020202020204" pitchFamily="34" charset="0"/>
                <a:cs typeface="Arial" panose="020B0604020202020204" pitchFamily="34" charset="0"/>
              </a:rPr>
              <a:t>distribution must be considered to provide safe yet</a:t>
            </a:r>
            <a:r>
              <a:rPr lang="en-US" b="1" dirty="0">
                <a:solidFill>
                  <a:schemeClr val="bg1"/>
                </a:solidFill>
                <a:latin typeface="Arial" panose="020B0604020202020204" pitchFamily="34" charset="0"/>
                <a:cs typeface="Arial" panose="020B0604020202020204" pitchFamily="34" charset="0"/>
              </a:rPr>
              <a:t> </a:t>
            </a:r>
            <a:r>
              <a:rPr lang="en-US" b="1" dirty="0" smtClean="0">
                <a:solidFill>
                  <a:schemeClr val="bg1"/>
                </a:solidFill>
                <a:latin typeface="Arial" panose="020B0604020202020204" pitchFamily="34" charset="0"/>
                <a:cs typeface="Arial" panose="020B0604020202020204" pitchFamily="34" charset="0"/>
              </a:rPr>
              <a:t>efficient design decisions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851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rctx="PPT">
                                        <p:cTn id="11" dur="indefinite"/>
                                        <p:tgtEl>
                                          <p:spTgt spid="10"/>
                                        </p:tgtEl>
                                        <p:attrNameLst>
                                          <p:attrName>style.opacity</p:attrName>
                                        </p:attrNameLst>
                                      </p:cBhvr>
                                      <p:to>
                                        <p:strVal val="0.25"/>
                                      </p:to>
                                    </p:set>
                                    <p:animEffect filter="image" prLst="opacity: 0.25">
                                      <p:cBhvr rctx="IE">
                                        <p:cTn id="12" dur="indefinite"/>
                                        <p:tgtEl>
                                          <p:spTgt spid="10"/>
                                        </p:tgtEl>
                                      </p:cBhvr>
                                    </p:animEffect>
                                  </p:childTnLst>
                                </p:cTn>
                              </p:par>
                              <p:par>
                                <p:cTn id="13" presetID="9" presetClass="emph" presetSubtype="0" nodeType="withEffect">
                                  <p:stCondLst>
                                    <p:cond delay="0"/>
                                  </p:stCondLst>
                                  <p:childTnLst>
                                    <p:set>
                                      <p:cBhvr rctx="PPT">
                                        <p:cTn id="14" dur="indefinite"/>
                                        <p:tgtEl>
                                          <p:spTgt spid="4"/>
                                        </p:tgtEl>
                                        <p:attrNameLst>
                                          <p:attrName>style.opacity</p:attrName>
                                        </p:attrNameLst>
                                      </p:cBhvr>
                                      <p:to>
                                        <p:strVal val="0.25"/>
                                      </p:to>
                                    </p:set>
                                    <p:animEffect filter="image" prLst="opacity: 0.25">
                                      <p:cBhvr rctx="IE">
                                        <p:cTn id="15" dur="indefinite"/>
                                        <p:tgtEl>
                                          <p:spTgt spid="4"/>
                                        </p:tgtEl>
                                      </p:cBhvr>
                                    </p:animEffect>
                                  </p:childTnLst>
                                </p:cTn>
                              </p:par>
                            </p:childTnLst>
                          </p:cTn>
                        </p:par>
                        <p:par>
                          <p:cTn id="16" fill="hold">
                            <p:stCondLst>
                              <p:cond delay="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7063" y="664610"/>
            <a:ext cx="8135937" cy="388126"/>
          </a:xfrm>
        </p:spPr>
        <p:txBody>
          <a:bodyPr/>
          <a:lstStyle/>
          <a:p>
            <a:r>
              <a:rPr lang="en-US" sz="2800" dirty="0" smtClean="0"/>
              <a:t>Uncertainty-Aware</a:t>
            </a:r>
            <a:r>
              <a:rPr lang="de-DE" sz="2800" dirty="0" smtClean="0"/>
              <a:t> </a:t>
            </a:r>
            <a:r>
              <a:rPr lang="en-US" sz="2800" dirty="0" smtClean="0"/>
              <a:t>Reliability</a:t>
            </a:r>
            <a:r>
              <a:rPr lang="de-DE" sz="2800" dirty="0" smtClean="0"/>
              <a:t> Analysis</a:t>
            </a:r>
            <a:endParaRPr lang="de-DE" sz="2800" dirty="0"/>
          </a:p>
        </p:txBody>
      </p:sp>
      <p:sp>
        <p:nvSpPr>
          <p:cNvPr id="6" name="Foliennummernplatzhalter 5"/>
          <p:cNvSpPr>
            <a:spLocks noGrp="1"/>
          </p:cNvSpPr>
          <p:nvPr>
            <p:ph type="sldNum" sz="quarter" idx="11"/>
          </p:nvPr>
        </p:nvSpPr>
        <p:spPr>
          <a:xfrm>
            <a:off x="8312150" y="6408738"/>
            <a:ext cx="450850" cy="463891"/>
          </a:xfrm>
        </p:spPr>
        <p:txBody>
          <a:bodyPr vert="horz" lIns="0" tIns="0" rIns="0" bIns="0" rtlCol="0" anchor="ctr" anchorCtr="0"/>
          <a:lstStyle/>
          <a:p>
            <a:pPr defTabSz="1073150" fontAlgn="auto">
              <a:spcBef>
                <a:spcPts val="0"/>
              </a:spcBef>
              <a:spcAft>
                <a:spcPts val="0"/>
              </a:spcAft>
            </a:pPr>
            <a:fld id="{61AA86F6-EA65-445C-B9AA-EB9B2F846634}" type="slidenum">
              <a:rPr lang="fa-IR" sz="1100">
                <a:latin typeface="Arial" panose="020B0604020202020204" pitchFamily="34" charset="0"/>
                <a:cs typeface="Arial" panose="020B0604020202020204" pitchFamily="34" charset="0"/>
              </a:rPr>
              <a:pPr defTabSz="1073150" fontAlgn="auto">
                <a:spcBef>
                  <a:spcPts val="0"/>
                </a:spcBef>
                <a:spcAft>
                  <a:spcPts val="0"/>
                </a:spcAft>
              </a:pPr>
              <a:t>9</a:t>
            </a:fld>
            <a:endParaRPr lang="en-US" sz="1100" dirty="0">
              <a:latin typeface="Arial" panose="020B0604020202020204" pitchFamily="34" charset="0"/>
              <a:cs typeface="Arial" panose="020B0604020202020204" pitchFamily="34" charset="0"/>
            </a:endParaRPr>
          </a:p>
        </p:txBody>
      </p:sp>
      <p:sp>
        <p:nvSpPr>
          <p:cNvPr id="8" name="Fußzeilenplatzhalter 35"/>
          <p:cNvSpPr txBox="1">
            <a:spLocks/>
          </p:cNvSpPr>
          <p:nvPr/>
        </p:nvSpPr>
        <p:spPr>
          <a:xfrm>
            <a:off x="627062" y="6408738"/>
            <a:ext cx="7185297" cy="449262"/>
          </a:xfrm>
          <a:prstGeom prst="rect">
            <a:avLst/>
          </a:prstGeom>
        </p:spPr>
        <p:txBody>
          <a:bodyPr vert="horz" lIns="0" tIns="0" rIns="0" bIns="0" rtlCol="0" anchor="ctr" anchorCtr="0"/>
          <a:lstStyle>
            <a:defPPr>
              <a:defRPr lang="de-DE"/>
            </a:defPPr>
            <a:lvl1pPr fontAlgn="auto">
              <a:spcBef>
                <a:spcPts val="0"/>
              </a:spcBef>
              <a:spcAft>
                <a:spcPts val="0"/>
              </a:spcAft>
              <a:defRPr sz="1000">
                <a:solidFill>
                  <a:srgbClr val="969696"/>
                </a:solidFill>
                <a:latin typeface="Helvetica Neue"/>
                <a:ea typeface="ＭＳ Ｐゴシック" pitchFamily="34" charset="-128"/>
                <a:cs typeface="Arial" charset="0"/>
              </a:defRPr>
            </a:lvl1pPr>
          </a:lstStyle>
          <a:p>
            <a:pPr defTabSz="1073150"/>
            <a:r>
              <a:rPr lang="en-US" sz="1100" dirty="0">
                <a:latin typeface="Arial" panose="020B0604020202020204" pitchFamily="34" charset="0"/>
                <a:cs typeface="Arial" panose="020B0604020202020204" pitchFamily="34" charset="0"/>
              </a:rPr>
              <a:t>F. Khosravi | </a:t>
            </a:r>
            <a:r>
              <a:rPr lang="en-US" sz="1100" dirty="0"/>
              <a:t>Current Application and Future Perspectives of RAP in CRAU </a:t>
            </a:r>
            <a:r>
              <a:rPr lang="en-US" sz="1100" dirty="0">
                <a:latin typeface="Arial" panose="020B0604020202020204" pitchFamily="34" charset="0"/>
                <a:cs typeface="Arial" panose="020B0604020202020204" pitchFamily="34" charset="0"/>
              </a:rPr>
              <a:t>| SPP1500 Miniworkshop</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802" y="1166377"/>
            <a:ext cx="6908396" cy="52209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9643" y="2321517"/>
            <a:ext cx="3924714" cy="2619651"/>
          </a:xfrm>
          <a:prstGeom prst="rect">
            <a:avLst/>
          </a:prstGeom>
        </p:spPr>
      </p:pic>
    </p:spTree>
    <p:extLst>
      <p:ext uri="{BB962C8B-B14F-4D97-AF65-F5344CB8AC3E}">
        <p14:creationId xmlns:p14="http://schemas.microsoft.com/office/powerpoint/2010/main" val="291258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Design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nus">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Design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nus">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3700</Words>
  <Application>Microsoft Office PowerPoint</Application>
  <PresentationFormat>On-screen Show (4:3)</PresentationFormat>
  <Paragraphs>330</Paragraphs>
  <Slides>21</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ＭＳ Ｐゴシック</vt:lpstr>
      <vt:lpstr>Arial</vt:lpstr>
      <vt:lpstr>Cambria Math</vt:lpstr>
      <vt:lpstr>Georgia</vt:lpstr>
      <vt:lpstr>Helvetica Neue</vt:lpstr>
      <vt:lpstr>Lucida Grande</vt:lpstr>
      <vt:lpstr>CoDesignTheme</vt:lpstr>
      <vt:lpstr>1_CoDesignTheme</vt:lpstr>
      <vt:lpstr>Current Application and Future Perspectives of RAP in CRAU</vt:lpstr>
      <vt:lpstr>Overview: CRAU Project</vt:lpstr>
      <vt:lpstr>Review: RAP Model</vt:lpstr>
      <vt:lpstr>Application of RAP Model in CRAU</vt:lpstr>
      <vt:lpstr>Uncertainty Consideration in CRAU</vt:lpstr>
      <vt:lpstr>Outline</vt:lpstr>
      <vt:lpstr>Uncertainty Grows along with Scaling</vt:lpstr>
      <vt:lpstr>Uncertainty Representation</vt:lpstr>
      <vt:lpstr>Uncertainty-Aware Reliability Analysis</vt:lpstr>
      <vt:lpstr>Uncertainty Correlation</vt:lpstr>
      <vt:lpstr>Correlation Model</vt:lpstr>
      <vt:lpstr>Quantile-based Correlation Model</vt:lpstr>
      <vt:lpstr>Considering Uncertainty in Optimization</vt:lpstr>
      <vt:lpstr>Uncertainty-Aware Optimization</vt:lpstr>
      <vt:lpstr>Comparison of Uncertain Objectives</vt:lpstr>
      <vt:lpstr>Experimental Setup</vt:lpstr>
      <vt:lpstr>Experimental Result: Analysis Time Overhead</vt:lpstr>
      <vt:lpstr>Experimental Result: Multi-objective Opt.</vt:lpstr>
      <vt:lpstr>Future Perspectives</vt:lpstr>
      <vt:lpstr>References</vt:lpstr>
      <vt:lpstr>Thanks for your attention! Questions?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dc:creator>
  <cp:lastModifiedBy>khosravi</cp:lastModifiedBy>
  <cp:revision>2268</cp:revision>
  <dcterms:created xsi:type="dcterms:W3CDTF">2011-02-18T15:02:22Z</dcterms:created>
  <dcterms:modified xsi:type="dcterms:W3CDTF">2016-01-11T10:52:57Z</dcterms:modified>
</cp:coreProperties>
</file>